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1" r:id="rId3"/>
    <p:sldId id="258" r:id="rId4"/>
    <p:sldId id="263" r:id="rId5"/>
    <p:sldId id="264" r:id="rId6"/>
    <p:sldId id="282" r:id="rId7"/>
    <p:sldId id="265" r:id="rId8"/>
    <p:sldId id="266" r:id="rId9"/>
    <p:sldId id="267" r:id="rId10"/>
    <p:sldId id="262" r:id="rId11"/>
    <p:sldId id="269" r:id="rId12"/>
    <p:sldId id="271" r:id="rId13"/>
    <p:sldId id="268" r:id="rId14"/>
    <p:sldId id="270" r:id="rId15"/>
    <p:sldId id="287" r:id="rId16"/>
    <p:sldId id="298" r:id="rId17"/>
    <p:sldId id="272" r:id="rId18"/>
    <p:sldId id="273" r:id="rId19"/>
    <p:sldId id="277" r:id="rId20"/>
    <p:sldId id="274" r:id="rId21"/>
    <p:sldId id="275" r:id="rId22"/>
    <p:sldId id="299" r:id="rId23"/>
    <p:sldId id="300" r:id="rId24"/>
    <p:sldId id="301" r:id="rId25"/>
    <p:sldId id="302" r:id="rId26"/>
    <p:sldId id="303" r:id="rId27"/>
    <p:sldId id="304" r:id="rId28"/>
    <p:sldId id="305" r:id="rId29"/>
    <p:sldId id="276" r:id="rId30"/>
    <p:sldId id="278" r:id="rId31"/>
    <p:sldId id="288" r:id="rId32"/>
    <p:sldId id="279" r:id="rId33"/>
    <p:sldId id="284" r:id="rId34"/>
    <p:sldId id="290" r:id="rId35"/>
    <p:sldId id="291" r:id="rId36"/>
    <p:sldId id="292" r:id="rId37"/>
    <p:sldId id="293" r:id="rId38"/>
    <p:sldId id="294" r:id="rId39"/>
    <p:sldId id="295" r:id="rId40"/>
    <p:sldId id="296" r:id="rId41"/>
    <p:sldId id="297" r:id="rId42"/>
    <p:sldId id="289" r:id="rId43"/>
    <p:sldId id="286" r:id="rId44"/>
    <p:sldId id="285" r:id="rId45"/>
    <p:sldId id="283" r:id="rId46"/>
    <p:sldId id="280" r:id="rId47"/>
    <p:sldId id="281" r:id="rId48"/>
    <p:sldId id="30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4"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5043E-2548-4B4F-926F-444E9516F026}"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D99FB-8834-4078-8AB1-2761CBCF0120}" type="slidenum">
              <a:rPr lang="en-US" smtClean="0"/>
              <a:t>‹#›</a:t>
            </a:fld>
            <a:endParaRPr lang="en-US"/>
          </a:p>
        </p:txBody>
      </p:sp>
    </p:spTree>
    <p:extLst>
      <p:ext uri="{BB962C8B-B14F-4D97-AF65-F5344CB8AC3E}">
        <p14:creationId xmlns:p14="http://schemas.microsoft.com/office/powerpoint/2010/main" val="71557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84" name="Shape 184"/>
          <p:cNvSpPr txBox="1">
            <a:spLocks noGrp="1"/>
          </p:cNvSpPr>
          <p:nvPr>
            <p:ph type="body" idx="1"/>
          </p:nvPr>
        </p:nvSpPr>
        <p:spPr>
          <a:xfrm>
            <a:off x="913058" y="4344337"/>
            <a:ext cx="5031886" cy="5493793"/>
          </a:xfrm>
          <a:prstGeom prst="rect">
            <a:avLst/>
          </a:prstGeom>
          <a:noFill/>
          <a:ln>
            <a:noFill/>
          </a:ln>
        </p:spPr>
        <p:txBody>
          <a:bodyPr lIns="91398" tIns="45711" rIns="91398" bIns="45711" anchor="t" anchorCtr="0">
            <a:spAutoFit/>
          </a:bodyPr>
          <a:lstStyle/>
          <a:p>
            <a:r>
              <a:rPr lang="en-US" sz="1700" dirty="0"/>
              <a:t>Numerous structural models of intelligence, Wechsler considers various models, of which CHC is one</a:t>
            </a:r>
          </a:p>
          <a:p>
            <a:pPr marL="0" lvl="1">
              <a:buSzPct val="25000"/>
            </a:pPr>
            <a:r>
              <a:rPr lang="en-US" sz="1700" dirty="0"/>
              <a:t>Example: Numerous publications by Wendy Johnson’s group show more support for Vernon’s hierarchical theory (see chapter 2 in the Technical and Interpretive Manual)</a:t>
            </a:r>
          </a:p>
          <a:p>
            <a:r>
              <a:rPr lang="en-US" sz="1700" dirty="0"/>
              <a:t>Wechsler model accounts for important aspects of cognitive ability that these models converge upon</a:t>
            </a:r>
          </a:p>
          <a:p>
            <a:r>
              <a:rPr lang="en-US" sz="1700" dirty="0"/>
              <a:t>CHC theory is still evolving </a:t>
            </a:r>
          </a:p>
          <a:p>
            <a:pPr marL="0" lvl="1">
              <a:buSzPct val="25000"/>
            </a:pPr>
            <a:r>
              <a:rPr lang="en-US" sz="1700" dirty="0"/>
              <a:t>(Schneider &amp; McGrew, 2012 CHC chapter in Contemporary Intellectual Assessment)</a:t>
            </a:r>
          </a:p>
          <a:p>
            <a:r>
              <a:rPr lang="en-US" sz="1700" dirty="0"/>
              <a:t>CHC theory does not account for important lessons we learn from working memory models (chapter 2 Tech and </a:t>
            </a:r>
            <a:r>
              <a:rPr lang="en-US" sz="1700" dirty="0" err="1"/>
              <a:t>Interp</a:t>
            </a:r>
            <a:r>
              <a:rPr lang="en-US" sz="1700" dirty="0"/>
              <a:t> Manual)</a:t>
            </a:r>
          </a:p>
          <a:p>
            <a:pPr marL="0" lvl="1">
              <a:buSzPct val="25000"/>
            </a:pPr>
            <a:r>
              <a:rPr lang="en-US" sz="1700" dirty="0" err="1"/>
              <a:t>Baddeley’s</a:t>
            </a:r>
            <a:r>
              <a:rPr lang="en-US" sz="1700" dirty="0"/>
              <a:t> </a:t>
            </a:r>
            <a:r>
              <a:rPr lang="en-US" sz="1700" dirty="0" err="1"/>
              <a:t>multicomponent</a:t>
            </a:r>
            <a:r>
              <a:rPr lang="en-US" sz="1700" dirty="0"/>
              <a:t> model</a:t>
            </a:r>
          </a:p>
          <a:p>
            <a:pPr marL="0" lvl="1">
              <a:buSzPct val="25000"/>
            </a:pPr>
            <a:r>
              <a:rPr lang="en-US" sz="1700" dirty="0"/>
              <a:t>Cowan’s embedded processes model</a:t>
            </a:r>
          </a:p>
          <a:p>
            <a:r>
              <a:rPr lang="en-US" sz="1700" dirty="0" err="1"/>
              <a:t>Wechslers</a:t>
            </a:r>
            <a:r>
              <a:rPr lang="en-US" sz="1700" dirty="0"/>
              <a:t> select subtests based upon </a:t>
            </a:r>
            <a:r>
              <a:rPr lang="en-US" sz="1700" b="1" dirty="0"/>
              <a:t>clinical utility</a:t>
            </a:r>
            <a:r>
              <a:rPr lang="en-US" sz="1700" dirty="0"/>
              <a:t>, not just theory</a:t>
            </a:r>
          </a:p>
          <a:p>
            <a:endParaRPr sz="1700" dirty="0"/>
          </a:p>
        </p:txBody>
      </p:sp>
    </p:spTree>
    <p:extLst>
      <p:ext uri="{BB962C8B-B14F-4D97-AF65-F5344CB8AC3E}">
        <p14:creationId xmlns:p14="http://schemas.microsoft.com/office/powerpoint/2010/main" val="81853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
        <p:nvSpPr>
          <p:cNvPr id="365" name="Shape 365"/>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6" name="Shape 366"/>
          <p:cNvSpPr txBox="1">
            <a:spLocks noGrp="1"/>
          </p:cNvSpPr>
          <p:nvPr>
            <p:ph type="body" idx="1"/>
          </p:nvPr>
        </p:nvSpPr>
        <p:spPr>
          <a:xfrm>
            <a:off x="913058" y="4344337"/>
            <a:ext cx="5031886" cy="14634757"/>
          </a:xfrm>
          <a:prstGeom prst="rect">
            <a:avLst/>
          </a:prstGeom>
          <a:noFill/>
          <a:ln>
            <a:noFill/>
          </a:ln>
        </p:spPr>
        <p:txBody>
          <a:bodyPr lIns="91398" tIns="45711" rIns="91398" bIns="45711" anchor="t" anchorCtr="0">
            <a:spAutoFit/>
          </a:bodyPr>
          <a:lstStyle/>
          <a:p>
            <a:r>
              <a:rPr lang="en-US" sz="1700" dirty="0"/>
              <a:t>These are the Ancillary Scores that are likely.  However, the team will evaluate based on standardization data.</a:t>
            </a:r>
          </a:p>
          <a:p>
            <a:r>
              <a:rPr lang="en-US" sz="1700" dirty="0"/>
              <a:t>GAI and CPI will be re-evaluated as well based on factor structure</a:t>
            </a:r>
          </a:p>
          <a:p>
            <a:r>
              <a:rPr lang="en-US" sz="1700" dirty="0"/>
              <a:t>	GAI = VCI + PRI in the past</a:t>
            </a:r>
          </a:p>
          <a:p>
            <a:r>
              <a:rPr lang="en-US" sz="1700" dirty="0"/>
              <a:t>	CPI = WMI + PSI</a:t>
            </a:r>
          </a:p>
          <a:p>
            <a:endParaRPr sz="1700" dirty="0"/>
          </a:p>
          <a:p>
            <a:pPr marL="0" lvl="2">
              <a:buSzPct val="25000"/>
            </a:pPr>
            <a:r>
              <a:rPr lang="en-US" sz="1700" dirty="0"/>
              <a:t>There are also some Ancillary scores that are also still being evaluated – some a bit further out than others, given that they would involve the WISC-V Integrated and some of the subtests that will be available </a:t>
            </a:r>
            <a:r>
              <a:rPr lang="en-US" sz="1700" i="1" dirty="0"/>
              <a:t>only</a:t>
            </a:r>
            <a:r>
              <a:rPr lang="en-US" sz="1700" dirty="0"/>
              <a:t> in a digital format).   While we are not yet sure of the viability of some of these additional ancillary scores we will evaluate them. </a:t>
            </a:r>
          </a:p>
          <a:p>
            <a:pPr marL="0" lvl="2">
              <a:buSzPct val="25000"/>
            </a:pPr>
            <a:r>
              <a:rPr lang="en-US" sz="1700" dirty="0"/>
              <a:t> </a:t>
            </a:r>
          </a:p>
          <a:p>
            <a:pPr marL="0" lvl="2">
              <a:buSzPct val="25000"/>
            </a:pPr>
            <a:r>
              <a:rPr lang="en-US" sz="1700" dirty="0"/>
              <a:t>For example, a Quantitative Reasoning and a 2 subtest, complex verbal expression (VC, CO) Ancillary Index is being evaluated to determine feasibility and clinical usefulness.  Other ancillary involving the WISC-V Integrated, for example will be evaluated as the five evolves. </a:t>
            </a:r>
          </a:p>
          <a:p>
            <a:pPr marL="887160" lvl="2" indent="-10216"/>
            <a:endParaRPr sz="1700" dirty="0"/>
          </a:p>
          <a:p>
            <a:pPr marL="887160" lvl="2" indent="-10216">
              <a:buSzPct val="25000"/>
            </a:pPr>
            <a:r>
              <a:rPr lang="en-US" sz="1700" dirty="0"/>
              <a:t>To the extent possible, we will Leverage digital version to provide more clinical information uniquely derived in and suited for that modality</a:t>
            </a:r>
          </a:p>
          <a:p>
            <a:pPr marL="887160" lvl="2" indent="-10216"/>
            <a:endParaRPr sz="1700" dirty="0"/>
          </a:p>
          <a:p>
            <a:pPr marL="887160" lvl="2" indent="-10216">
              <a:buSzPct val="25000"/>
            </a:pPr>
            <a:r>
              <a:rPr lang="en-US" sz="1700" dirty="0">
                <a:latin typeface="Calibri"/>
                <a:ea typeface="Calibri"/>
                <a:cs typeface="Calibri"/>
                <a:sym typeface="Calibri"/>
              </a:rPr>
              <a:t>The NVI offers a more appropriate estimate of overall ability for children with substantial expressive language delays or other clinical conditions associated with expressive verbal difficulties (e.g., autism spectrum disorders). The NVI also provides a useful estimate of overall ability for children who are deaf or hard of hearing, or children who are English language learners. The NVI samples from more than one cognitive domain and therefore provides a more robust estimate of overall ability than primary index scores such as the VSI or FRI. The NVI also may be used to contrast ability with achievement on the KTEA–3 and the WIAT–III using the appropriate tables in Appendix B of this manual. </a:t>
            </a:r>
          </a:p>
          <a:p>
            <a:pPr marL="887160" lvl="2" indent="-10216"/>
            <a:endParaRPr sz="1700" dirty="0"/>
          </a:p>
          <a:p>
            <a:pPr marL="887160" lvl="2" indent="-10216">
              <a:buSzPct val="25000"/>
            </a:pPr>
            <a:r>
              <a:rPr lang="en-US" sz="1700" dirty="0">
                <a:latin typeface="Calibri"/>
                <a:ea typeface="Calibri"/>
                <a:cs typeface="Calibri"/>
                <a:sym typeface="Calibri"/>
              </a:rPr>
              <a:t>QRI, GAI, CPI, NSI, STI, and SRI. These ancillary index scores are discussed extensively in Chapter 6. In general, they are designed for special clinical situations and provide more scores to answer specific referral questions. </a:t>
            </a:r>
          </a:p>
          <a:p>
            <a:pPr marL="887160" lvl="2" indent="-10216"/>
            <a:endParaRPr sz="1700" dirty="0"/>
          </a:p>
          <a:p>
            <a:pPr marL="0" lvl="2"/>
            <a:endParaRPr sz="1700" dirty="0"/>
          </a:p>
          <a:p>
            <a:endParaRPr sz="1700" dirty="0"/>
          </a:p>
        </p:txBody>
      </p:sp>
    </p:spTree>
    <p:extLst>
      <p:ext uri="{BB962C8B-B14F-4D97-AF65-F5344CB8AC3E}">
        <p14:creationId xmlns:p14="http://schemas.microsoft.com/office/powerpoint/2010/main" val="389918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913058" y="6229150"/>
            <a:ext cx="5031886" cy="343924"/>
          </a:xfrm>
          <a:prstGeom prst="rect">
            <a:avLst/>
          </a:prstGeom>
        </p:spPr>
        <p:txBody>
          <a:bodyPr lIns="86479" tIns="86479" rIns="86479" bIns="86479" anchor="ctr" anchorCtr="0">
            <a:spAutoFit/>
          </a:bodyPr>
          <a:lstStyle/>
          <a:p>
            <a:endParaRPr dirty="0"/>
          </a:p>
        </p:txBody>
      </p:sp>
      <p:sp>
        <p:nvSpPr>
          <p:cNvPr id="465" name="Shape 465"/>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635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Shape 1148"/>
          <p:cNvSpPr txBox="1">
            <a:spLocks noGrp="1"/>
          </p:cNvSpPr>
          <p:nvPr>
            <p:ph type="body" idx="1"/>
          </p:nvPr>
        </p:nvSpPr>
        <p:spPr>
          <a:xfrm>
            <a:off x="913058" y="6229150"/>
            <a:ext cx="5031886" cy="343924"/>
          </a:xfrm>
          <a:prstGeom prst="rect">
            <a:avLst/>
          </a:prstGeom>
        </p:spPr>
        <p:txBody>
          <a:bodyPr lIns="86479" tIns="86479" rIns="86479" bIns="86479" anchor="ctr" anchorCtr="0">
            <a:spAutoFit/>
          </a:bodyPr>
          <a:lstStyle/>
          <a:p>
            <a:endParaRPr dirty="0"/>
          </a:p>
        </p:txBody>
      </p:sp>
      <p:sp>
        <p:nvSpPr>
          <p:cNvPr id="1149" name="Shape 1149"/>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5819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Provide more targeted</a:t>
            </a:r>
            <a:r>
              <a:rPr lang="en-US" baseline="0" dirty="0"/>
              <a:t> measures of various types of ability; Recommended as the primary level of interpretation</a:t>
            </a:r>
          </a:p>
          <a:p>
            <a:pPr>
              <a:spcBef>
                <a:spcPts val="0"/>
              </a:spcBef>
              <a:buNone/>
            </a:pPr>
            <a:r>
              <a:rPr lang="en-US" baseline="0" dirty="0"/>
              <a:t>PRI split into the VSI and the FRI: clearer communication of results to parents and teachers</a:t>
            </a:r>
          </a:p>
          <a:p>
            <a:pPr>
              <a:spcBef>
                <a:spcPts val="0"/>
              </a:spcBef>
              <a:buNone/>
            </a:pPr>
            <a:r>
              <a:rPr lang="en-US" sz="1100" kern="1200" dirty="0">
                <a:solidFill>
                  <a:schemeClr val="tx1"/>
                </a:solidFill>
                <a:effectLst/>
                <a:latin typeface="+mn-lt"/>
                <a:ea typeface="+mn-ea"/>
                <a:cs typeface="+mn-cs"/>
              </a:rPr>
              <a:t>WMI: an important component of overall cognitive functioning as these skills support the capacity for information retrieval, reasoning, problem solving, and application of knowledge</a:t>
            </a:r>
          </a:p>
          <a:p>
            <a:pPr>
              <a:spcBef>
                <a:spcPts val="0"/>
              </a:spcBef>
              <a:buNone/>
            </a:pPr>
            <a:r>
              <a:rPr lang="en-US" sz="1100" kern="1200" dirty="0">
                <a:solidFill>
                  <a:schemeClr val="tx1"/>
                </a:solidFill>
                <a:effectLst/>
                <a:latin typeface="+mn-lt"/>
                <a:ea typeface="+mn-ea"/>
                <a:cs typeface="+mn-cs"/>
              </a:rPr>
              <a:t>PSI:</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significant correlation between processing speed and cognitive ability and the sensitivity of processing speed measures to clinical conditions, such as ADHD, learning disorders, and autism spectrum disorders</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2997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Only one substitution OR proration on FSIQ</a:t>
            </a:r>
          </a:p>
          <a:p>
            <a:r>
              <a:rPr lang="en-US" dirty="0"/>
              <a:t>Much less necessary with all the composite score options now available</a:t>
            </a:r>
          </a:p>
          <a:p>
            <a:r>
              <a:rPr lang="en-US" dirty="0"/>
              <a:t>Simplifies questions about edge cases</a:t>
            </a:r>
          </a:p>
          <a:p>
            <a:r>
              <a:rPr lang="en-US" dirty="0"/>
              <a:t>No substitution or proration on any index score</a:t>
            </a:r>
          </a:p>
          <a:p>
            <a:endParaRPr lang="en-US" dirty="0"/>
          </a:p>
        </p:txBody>
      </p:sp>
    </p:spTree>
    <p:extLst>
      <p:ext uri="{BB962C8B-B14F-4D97-AF65-F5344CB8AC3E}">
        <p14:creationId xmlns:p14="http://schemas.microsoft.com/office/powerpoint/2010/main" val="624248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sz="1100" b="1" kern="1200" dirty="0">
                <a:solidFill>
                  <a:schemeClr val="tx1"/>
                </a:solidFill>
                <a:effectLst/>
                <a:latin typeface="+mn-lt"/>
                <a:ea typeface="+mn-ea"/>
                <a:cs typeface="+mn-cs"/>
              </a:rPr>
              <a:t>QRI:</a:t>
            </a:r>
            <a:r>
              <a:rPr lang="en-US" sz="1100" b="1" kern="1200" baseline="0" dirty="0">
                <a:solidFill>
                  <a:schemeClr val="tx1"/>
                </a:solidFill>
                <a:effectLst/>
                <a:latin typeface="+mn-lt"/>
                <a:ea typeface="+mn-ea"/>
                <a:cs typeface="+mn-cs"/>
              </a:rPr>
              <a:t>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closely related to general intelligence</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assists</a:t>
            </a:r>
            <a:r>
              <a:rPr lang="en-US" sz="1100" kern="1200" baseline="0" dirty="0">
                <a:solidFill>
                  <a:schemeClr val="tx1"/>
                </a:solidFill>
                <a:effectLst/>
                <a:latin typeface="+mn-lt"/>
                <a:ea typeface="+mn-ea"/>
                <a:cs typeface="+mn-cs"/>
              </a:rPr>
              <a:t> with </a:t>
            </a:r>
            <a:r>
              <a:rPr lang="en-US" sz="1100" kern="1200" dirty="0">
                <a:solidFill>
                  <a:schemeClr val="tx1"/>
                </a:solidFill>
                <a:effectLst/>
                <a:latin typeface="+mn-lt"/>
                <a:ea typeface="+mn-ea"/>
                <a:cs typeface="+mn-cs"/>
              </a:rPr>
              <a:t>more accurately predicting </a:t>
            </a:r>
            <a:r>
              <a:rPr lang="en-US" sz="1100" i="1" kern="1200" dirty="0">
                <a:solidFill>
                  <a:schemeClr val="tx1"/>
                </a:solidFill>
                <a:effectLst/>
                <a:latin typeface="+mn-lt"/>
                <a:ea typeface="+mn-ea"/>
                <a:cs typeface="+mn-cs"/>
              </a:rPr>
              <a:t>both</a:t>
            </a:r>
            <a:r>
              <a:rPr lang="en-US" sz="1100" kern="1200" dirty="0">
                <a:solidFill>
                  <a:schemeClr val="tx1"/>
                </a:solidFill>
                <a:effectLst/>
                <a:latin typeface="+mn-lt"/>
                <a:ea typeface="+mn-ea"/>
                <a:cs typeface="+mn-cs"/>
              </a:rPr>
              <a:t> reading and mathematics achievement scores, creativity, future academic success, success in gifted programs, professional examination performance, and future educational attainment.</a:t>
            </a:r>
            <a:r>
              <a:rPr lang="en-US" sz="1100" kern="1200" baseline="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can help tailor instruction and intervention to a student’s strength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may be of special interest if it is suspected that a child has a specific learning disability in mathematics, as quantitative reasoning may be a particular weakness and a pertinent target for intervention</a:t>
            </a:r>
          </a:p>
          <a:p>
            <a:pPr>
              <a:spcBef>
                <a:spcPts val="0"/>
              </a:spcBef>
              <a:buNone/>
            </a:pPr>
            <a:r>
              <a:rPr lang="en-US" sz="1100" b="1" kern="1200" dirty="0">
                <a:solidFill>
                  <a:schemeClr val="tx1"/>
                </a:solidFill>
                <a:effectLst/>
                <a:latin typeface="+mn-lt"/>
                <a:ea typeface="+mn-ea"/>
                <a:cs typeface="+mn-cs"/>
              </a:rPr>
              <a:t>AWMI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Purer measure of auditory working memory, relative to the WMI, provides somewhat different information.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Many popular working memory models conceptualize domain-specific systems of working memory.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multicomponent model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domain-specific storage components appear to be distinct in children in the WISC–V age range,</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and show differential sensitivity to various clinical conditions</a:t>
            </a:r>
          </a:p>
          <a:p>
            <a:pPr>
              <a:spcBef>
                <a:spcPts val="0"/>
              </a:spcBef>
              <a:buNone/>
            </a:pPr>
            <a:r>
              <a:rPr lang="en-US" b="1" dirty="0"/>
              <a:t>NVI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Measure of general intellectual ability that minimizes expressive language demands for children with special circumstances (e.g., English language learners, DHH) or clinical needs (e.g., autism spectrum disorders with language impairment)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kern="1200" dirty="0">
                <a:solidFill>
                  <a:schemeClr val="tx1"/>
                </a:solidFill>
                <a:effectLst/>
                <a:latin typeface="+mn-lt"/>
                <a:ea typeface="+mn-ea"/>
                <a:cs typeface="+mn-cs"/>
              </a:rPr>
              <a:t>Some </a:t>
            </a:r>
            <a:r>
              <a:rPr lang="en-US" sz="1100" i="1" kern="1200" dirty="0">
                <a:solidFill>
                  <a:schemeClr val="tx1"/>
                </a:solidFill>
                <a:effectLst/>
                <a:latin typeface="+mn-lt"/>
                <a:ea typeface="+mn-ea"/>
                <a:cs typeface="+mn-cs"/>
              </a:rPr>
              <a:t>DSM–5</a:t>
            </a:r>
            <a:r>
              <a:rPr lang="en-US" sz="1100" kern="1200" dirty="0">
                <a:solidFill>
                  <a:schemeClr val="tx1"/>
                </a:solidFill>
                <a:effectLst/>
                <a:latin typeface="+mn-lt"/>
                <a:ea typeface="+mn-ea"/>
                <a:cs typeface="+mn-cs"/>
              </a:rPr>
              <a:t> conditions specify that in certain situations a nonverbal measure of ability is necessary in order to establish that a child’s symptoms meet diagnostic criteria: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if a diagnosis of intellectual disability is already established and a comorbid diagnosis of language disorder is under consideration.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if language impairment AND being considered for a diagnosis of intellectual disability, AND cannot obtain valid scores on the Verbal Comprehension subtests that contribute to the FSIQ, the Nonverbal Index is a useful alternative (Raiford &amp; </a:t>
            </a:r>
            <a:r>
              <a:rPr lang="en-US" sz="1100" kern="1200" dirty="0" err="1">
                <a:solidFill>
                  <a:schemeClr val="tx1"/>
                </a:solidFill>
                <a:effectLst/>
                <a:latin typeface="+mn-lt"/>
                <a:ea typeface="+mn-ea"/>
                <a:cs typeface="+mn-cs"/>
              </a:rPr>
              <a:t>Coalson</a:t>
            </a:r>
            <a:r>
              <a:rPr lang="en-US" sz="1100" kern="1200" dirty="0">
                <a:solidFill>
                  <a:schemeClr val="tx1"/>
                </a:solidFill>
                <a:effectLst/>
                <a:latin typeface="+mn-lt"/>
                <a:ea typeface="+mn-ea"/>
                <a:cs typeface="+mn-cs"/>
              </a:rPr>
              <a:t>, 2014).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GAI</a:t>
            </a:r>
            <a:endParaRPr lang="en-US" b="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Because WM and PS subtests contribute to the FSIQ, lower FSIQ scores may be obtained by children with neurodevelopmental disorders that are associated with difficulties in working memory and processing speed, such as learning disabilities, ADHD, language disorders, or autism spectrum disorders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In these situations, the lower FSIQ score may mask meaningful differences between general cognitive ability (represented by the FSIQ) and other cognitive functions (e.g., achievement and memory).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The GAI provides the practitioner with an estimate of general intellectual ability that, relative to the FSIQ, is less sensitive to the influence of working memory and processing speed difficulties because it excludes those subtests.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Some have advocated use of the GAI in placement decisions for gifted and talented or similar programs;</a:t>
            </a:r>
            <a:r>
              <a:rPr lang="en-US" sz="1100" kern="1200" baseline="0" dirty="0">
                <a:solidFill>
                  <a:schemeClr val="tx1"/>
                </a:solidFill>
                <a:effectLst/>
                <a:latin typeface="+mn-lt"/>
                <a:ea typeface="+mn-ea"/>
                <a:cs typeface="+mn-cs"/>
              </a:rPr>
              <a:t> NAGC position paper recommends use of the GAI in gifted evaluations.</a:t>
            </a:r>
            <a:endParaRPr lang="en-US"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CPI</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estimate of efficiency with which information is processed in the service of learning, problem solving, and higher order reasoning.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Working memory and processing speed are related in that working memory involves identification, registration, and manipulation of information in short-term memory storage, and processing speed relates to rapid identification and registration of information in short-term memory for decision making.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CPI is most informative together with its counterpart, the GAI.</a:t>
            </a:r>
            <a:endParaRPr b="0" dirty="0"/>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82602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Shape 1212"/>
          <p:cNvSpPr txBox="1">
            <a:spLocks noGrp="1"/>
          </p:cNvSpPr>
          <p:nvPr>
            <p:ph type="body" idx="1"/>
          </p:nvPr>
        </p:nvSpPr>
        <p:spPr>
          <a:xfrm>
            <a:off x="913058" y="6229150"/>
            <a:ext cx="5031886" cy="343924"/>
          </a:xfrm>
          <a:prstGeom prst="rect">
            <a:avLst/>
          </a:prstGeom>
        </p:spPr>
        <p:txBody>
          <a:bodyPr lIns="86479" tIns="86479" rIns="86479" bIns="86479" anchor="ctr" anchorCtr="0">
            <a:spAutoFit/>
          </a:bodyPr>
          <a:lstStyle/>
          <a:p>
            <a:endParaRPr dirty="0"/>
          </a:p>
        </p:txBody>
      </p:sp>
      <p:sp>
        <p:nvSpPr>
          <p:cNvPr id="1213" name="Shape 1213"/>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32282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b="1" dirty="0"/>
              <a:t>Complementary</a:t>
            </a:r>
            <a:r>
              <a:rPr lang="en-US" b="1" baseline="0" dirty="0"/>
              <a:t> index scores </a:t>
            </a:r>
          </a:p>
          <a:p>
            <a:pPr>
              <a:spcBef>
                <a:spcPts val="0"/>
              </a:spcBef>
              <a:buNone/>
            </a:pPr>
            <a:r>
              <a:rPr lang="en-US" b="1" baseline="0" dirty="0"/>
              <a:t>of particular interest to those using cross-battery approaches</a:t>
            </a:r>
          </a:p>
          <a:p>
            <a:pPr>
              <a:spcBef>
                <a:spcPts val="0"/>
              </a:spcBef>
              <a:buNone/>
            </a:pPr>
            <a:r>
              <a:rPr lang="en-US" b="1" dirty="0"/>
              <a:t>NSI</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broad estimate of automaticity of basic naming ability drawn from a variety of tasks</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developed to enhance the assessment of children with suspected learning disabilities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not designed as measures of intellectual functioning</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closely associated with reading and spelling skill development, with reading achievement, and with a number of variables related to reading and spelling, and have shown sensitivity to specific reading disability in reading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associated with mathematics skills and achievement, and show sensitivity to specific learning disability in mathematics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sensitive to a wide variety of other neurodevelopmental conditions such as ADHD,</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language disorders,</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autism spectrum disorders </a:t>
            </a:r>
          </a:p>
          <a:p>
            <a:pPr>
              <a:spcBef>
                <a:spcPts val="0"/>
              </a:spcBef>
              <a:buNone/>
            </a:pPr>
            <a:r>
              <a:rPr lang="en-US" b="1" dirty="0"/>
              <a:t>STI</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broad estimate of visual-verbal associative memory drawn from a variety of conditions.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reading decoding skills, word reading accuracy and fluency, text reading, and reading comprehension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sensitive to dyslexia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related to math calculation skills and math reasoning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developed to enhance the assessment of individuals suspected of having learning problems or declarative memory impairment.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not developed as measures of intellectual ability</a:t>
            </a:r>
            <a:endParaRPr lang="en-US" dirty="0"/>
          </a:p>
          <a:p>
            <a:pPr>
              <a:spcBef>
                <a:spcPts val="0"/>
              </a:spcBef>
              <a:buNone/>
            </a:pPr>
            <a:r>
              <a:rPr lang="en-US" b="1" dirty="0"/>
              <a:t>SRI</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based on the sum of standard scores for the NSI and the STI.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broad estimate of long-term storage and retrieval accuracy and fluency derived from a variety of tasks designed to assess cognitive processes that are associated with reading, mathematics, and writing skills, and have shown sensitivity to specific learning disabilities and other clinical conditions. </a:t>
            </a:r>
          </a:p>
          <a:p>
            <a:pPr marL="171450" indent="-171450">
              <a:spcBef>
                <a:spcPts val="0"/>
              </a:spcBef>
              <a:buFont typeface="Arial" panose="020B0604020202020204" pitchFamily="34" charset="0"/>
              <a:buChar char="•"/>
            </a:pPr>
            <a:r>
              <a:rPr lang="en-US" sz="1100" kern="1200" dirty="0">
                <a:solidFill>
                  <a:schemeClr val="tx1"/>
                </a:solidFill>
                <a:effectLst/>
                <a:latin typeface="+mn-lt"/>
                <a:ea typeface="+mn-ea"/>
                <a:cs typeface="+mn-cs"/>
              </a:rPr>
              <a:t>Long-term storage and retrieval, as a broad construct, is related to reading math and writing skills</a:t>
            </a:r>
            <a:endParaRPr b="0" dirty="0"/>
          </a:p>
        </p:txBody>
      </p:sp>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74005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Changed due to concerns over term “borderline”  what does it mean? </a:t>
            </a:r>
          </a:p>
          <a:p>
            <a:r>
              <a:rPr lang="en-US" dirty="0"/>
              <a:t>Terms were not parallel</a:t>
            </a:r>
          </a:p>
          <a:p>
            <a:r>
              <a:rPr lang="en-US" dirty="0"/>
              <a:t>Hot</a:t>
            </a:r>
            <a:r>
              <a:rPr lang="en-US" baseline="0" dirty="0"/>
              <a:t> topic at NASP, good talking point for school </a:t>
            </a:r>
            <a:r>
              <a:rPr lang="en-US" baseline="0" dirty="0" err="1"/>
              <a:t>psychs</a:t>
            </a:r>
            <a:endParaRPr lang="en-US" baseline="0" dirty="0"/>
          </a:p>
          <a:p>
            <a:r>
              <a:rPr lang="en-US" baseline="0" dirty="0"/>
              <a:t>Can select this classification system in software for WIAT3 and KTEA3 consistency</a:t>
            </a:r>
            <a:endParaRPr lang="en-US" dirty="0"/>
          </a:p>
        </p:txBody>
      </p:sp>
      <p:sp>
        <p:nvSpPr>
          <p:cNvPr id="4" name="Slide Number Placeholder 3"/>
          <p:cNvSpPr>
            <a:spLocks noGrp="1"/>
          </p:cNvSpPr>
          <p:nvPr>
            <p:ph type="sldNum" sz="quarter" idx="10"/>
          </p:nvPr>
        </p:nvSpPr>
        <p:spPr>
          <a:xfrm>
            <a:off x="3884259" y="8684790"/>
            <a:ext cx="2972209" cy="457664"/>
          </a:xfrm>
          <a:prstGeom prst="rect">
            <a:avLst/>
          </a:prstGeom>
        </p:spPr>
        <p:txBody>
          <a:bodyPr lIns="88724" tIns="44362" rIns="88724" bIns="44362"/>
          <a:lstStyle/>
          <a:p>
            <a:fld id="{E5F484D2-5B49-4F20-93FF-D40A942189B6}" type="slidenum">
              <a:rPr lang="en-US" smtClean="0"/>
              <a:pPr/>
              <a:t>30</a:t>
            </a:fld>
            <a:endParaRPr lang="en-US"/>
          </a:p>
        </p:txBody>
      </p:sp>
    </p:spTree>
    <p:extLst>
      <p:ext uri="{BB962C8B-B14F-4D97-AF65-F5344CB8AC3E}">
        <p14:creationId xmlns:p14="http://schemas.microsoft.com/office/powerpoint/2010/main" val="17398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913058" y="6229150"/>
            <a:ext cx="5031886" cy="343924"/>
          </a:xfrm>
          <a:prstGeom prst="rect">
            <a:avLst/>
          </a:prstGeom>
        </p:spPr>
        <p:txBody>
          <a:bodyPr lIns="86479" tIns="86479" rIns="86479" bIns="86479" anchor="ctr" anchorCtr="0">
            <a:spAutoFit/>
          </a:bodyPr>
          <a:lstStyle/>
          <a:p>
            <a:endParaRPr dirty="0"/>
          </a:p>
        </p:txBody>
      </p:sp>
      <p:sp>
        <p:nvSpPr>
          <p:cNvPr id="477" name="Shape 477"/>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162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
        <p:nvSpPr>
          <p:cNvPr id="176" name="Shape 176"/>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7" name="Shape 177"/>
          <p:cNvSpPr txBox="1">
            <a:spLocks noGrp="1"/>
          </p:cNvSpPr>
          <p:nvPr>
            <p:ph type="body" idx="1"/>
          </p:nvPr>
        </p:nvSpPr>
        <p:spPr>
          <a:xfrm>
            <a:off x="913058" y="4344337"/>
            <a:ext cx="5031886" cy="20451734"/>
          </a:xfrm>
          <a:prstGeom prst="rect">
            <a:avLst/>
          </a:prstGeom>
          <a:noFill/>
          <a:ln>
            <a:noFill/>
          </a:ln>
        </p:spPr>
        <p:txBody>
          <a:bodyPr lIns="91398" tIns="45711" rIns="91398" bIns="45711" anchor="t" anchorCtr="0">
            <a:spAutoFit/>
          </a:bodyPr>
          <a:lstStyle/>
          <a:p>
            <a:pPr marL="0" lvl="1">
              <a:buSzPct val="25000"/>
            </a:pPr>
            <a:r>
              <a:rPr lang="en-US" sz="2100" dirty="0"/>
              <a:t>In terms of updating the theoretical foundations of the measure, the team looked at research regarding Contemporary structural intelligence models (CHC-based research, for ex)</a:t>
            </a:r>
          </a:p>
          <a:p>
            <a:pPr marL="0" lvl="1"/>
            <a:endParaRPr sz="2100" dirty="0"/>
          </a:p>
          <a:p>
            <a:pPr marL="443580" lvl="1" indent="-11114">
              <a:buSzPct val="25000"/>
            </a:pPr>
            <a:r>
              <a:rPr lang="en-US" sz="1700" dirty="0">
                <a:latin typeface="Calibri"/>
                <a:ea typeface="Calibri"/>
                <a:cs typeface="Calibri"/>
                <a:sym typeface="Calibri"/>
              </a:rPr>
              <a:t>Current, widely accepted structural intelligence models are based on comprehensive factor-analytic results. These studies provide overwhelming evidence for general intelligence at the top of a hierarchical model and for various related and distinguishable broad abilities at the level beneath. In some models, the specific abilities are each composed of various narrow abilities at the lowest level (Carroll, 1993, 2012; Horn &amp; </a:t>
            </a:r>
            <a:r>
              <a:rPr lang="en-US" sz="1700" dirty="0" err="1">
                <a:latin typeface="Calibri"/>
                <a:ea typeface="Calibri"/>
                <a:cs typeface="Calibri"/>
                <a:sym typeface="Calibri"/>
              </a:rPr>
              <a:t>Blankson</a:t>
            </a:r>
            <a:r>
              <a:rPr lang="en-US" sz="1700" dirty="0">
                <a:latin typeface="Calibri"/>
                <a:ea typeface="Calibri"/>
                <a:cs typeface="Calibri"/>
                <a:sym typeface="Calibri"/>
              </a:rPr>
              <a:t>, 2012; Johnson et al., 2004; Johnson &amp; Bouchard, 2005a, 2005b; Johnson et al., 2007; </a:t>
            </a:r>
            <a:r>
              <a:rPr lang="en-US" sz="1700" dirty="0" err="1">
                <a:latin typeface="Calibri"/>
                <a:ea typeface="Calibri"/>
                <a:cs typeface="Calibri"/>
                <a:sym typeface="Calibri"/>
              </a:rPr>
              <a:t>Salthouse</a:t>
            </a:r>
            <a:r>
              <a:rPr lang="en-US" sz="1700" dirty="0">
                <a:latin typeface="Calibri"/>
                <a:ea typeface="Calibri"/>
                <a:cs typeface="Calibri"/>
                <a:sym typeface="Calibri"/>
              </a:rPr>
              <a:t>, 2004). Although evidence from structural models does not identically converge, most indicate that verbal comprehension, visual spatial, fluid reasoning, working memory, and processing speed abilities are important components (Carroll, 1993, 2012; Horn &amp; </a:t>
            </a:r>
            <a:r>
              <a:rPr lang="en-US" sz="1700" dirty="0" err="1">
                <a:latin typeface="Calibri"/>
                <a:ea typeface="Calibri"/>
                <a:cs typeface="Calibri"/>
                <a:sym typeface="Calibri"/>
              </a:rPr>
              <a:t>Blankson</a:t>
            </a:r>
            <a:r>
              <a:rPr lang="en-US" sz="1700" dirty="0">
                <a:latin typeface="Calibri"/>
                <a:ea typeface="Calibri"/>
                <a:cs typeface="Calibri"/>
                <a:sym typeface="Calibri"/>
              </a:rPr>
              <a:t>, 2012; Johnson et al., 2007; </a:t>
            </a:r>
            <a:r>
              <a:rPr lang="en-US" sz="1700" dirty="0" err="1">
                <a:latin typeface="Calibri"/>
                <a:ea typeface="Calibri"/>
                <a:cs typeface="Calibri"/>
                <a:sym typeface="Calibri"/>
              </a:rPr>
              <a:t>Salthouse</a:t>
            </a:r>
            <a:r>
              <a:rPr lang="en-US" sz="1700" dirty="0">
                <a:latin typeface="Calibri"/>
                <a:ea typeface="Calibri"/>
                <a:cs typeface="Calibri"/>
                <a:sym typeface="Calibri"/>
              </a:rPr>
              <a:t>, 2004). The Wechsler intelligence scales (Wechsler, 1991, 1997, 2002, 2003, 2008, 2012) have evolved in response, adding new measures of visual spatial ability, fluid reasoning, working memory, and processing speed. The WISC–V continues this work by providing new measures of visual spatial ability, fluid reasoning, and working memory; offering separate visual spatial and fluid reasoning composites; and improving upon the measure of verbal comprehension and processing speed while continuing to offer composite scores for each. </a:t>
            </a:r>
          </a:p>
          <a:p>
            <a:pPr marL="0" lvl="1"/>
            <a:endParaRPr sz="2100" dirty="0"/>
          </a:p>
          <a:p>
            <a:pPr marL="0" lvl="1">
              <a:buSzPct val="25000"/>
            </a:pPr>
            <a:r>
              <a:rPr lang="en-US" sz="2100" dirty="0"/>
              <a:t>Additionally, </a:t>
            </a:r>
            <a:r>
              <a:rPr lang="en-US" sz="2100" dirty="0" err="1"/>
              <a:t>Neurodevelopmental</a:t>
            </a:r>
            <a:r>
              <a:rPr lang="en-US" sz="2100" dirty="0"/>
              <a:t> and </a:t>
            </a:r>
            <a:r>
              <a:rPr lang="en-US" sz="2100" dirty="0" err="1"/>
              <a:t>neurocognitive</a:t>
            </a:r>
            <a:r>
              <a:rPr lang="en-US" sz="2100" dirty="0"/>
              <a:t> research (</a:t>
            </a:r>
            <a:r>
              <a:rPr lang="en-US" sz="2100" dirty="0" err="1"/>
              <a:t>Lurian</a:t>
            </a:r>
            <a:r>
              <a:rPr lang="en-US" sz="2100" dirty="0"/>
              <a:t> traditions, process approaches based on the work of Edith Kaplan, research pertaining to impacts of brain trauma on functioning/development – i.e., TBI )</a:t>
            </a:r>
          </a:p>
          <a:p>
            <a:pPr marL="0" lvl="1">
              <a:buSzPct val="25000"/>
            </a:pPr>
            <a:r>
              <a:rPr lang="en-US" sz="2100" dirty="0"/>
              <a:t>Working memory models and research (</a:t>
            </a:r>
            <a:r>
              <a:rPr lang="en-US" sz="2100" dirty="0" err="1"/>
              <a:t>Baddley’s</a:t>
            </a:r>
            <a:r>
              <a:rPr lang="en-US" sz="2100" dirty="0"/>
              <a:t> work and others)</a:t>
            </a:r>
          </a:p>
          <a:p>
            <a:pPr marL="0" lvl="1"/>
            <a:endParaRPr sz="2100" dirty="0"/>
          </a:p>
          <a:p>
            <a:r>
              <a:rPr lang="en-US" sz="1700" dirty="0">
                <a:latin typeface="Calibri"/>
                <a:ea typeface="Calibri"/>
                <a:cs typeface="Calibri"/>
                <a:sym typeface="Calibri"/>
              </a:rPr>
              <a:t>Current Research links both general intelligence and specific cognitive</a:t>
            </a:r>
          </a:p>
          <a:p>
            <a:r>
              <a:rPr lang="en-US" sz="1700" dirty="0">
                <a:latin typeface="Calibri"/>
                <a:ea typeface="Calibri"/>
                <a:cs typeface="Calibri"/>
                <a:sym typeface="Calibri"/>
              </a:rPr>
              <a:t>abilities measured by the WISC-V to structural and functional aspects of brain development.</a:t>
            </a:r>
          </a:p>
          <a:p>
            <a:endParaRPr sz="1700" dirty="0">
              <a:latin typeface="Calibri"/>
              <a:ea typeface="Calibri"/>
              <a:cs typeface="Calibri"/>
              <a:sym typeface="Calibri"/>
            </a:endParaRPr>
          </a:p>
          <a:p>
            <a:r>
              <a:rPr lang="en-US" sz="1700" dirty="0">
                <a:latin typeface="Calibri"/>
                <a:ea typeface="Calibri"/>
                <a:cs typeface="Calibri"/>
                <a:sym typeface="Calibri"/>
              </a:rPr>
              <a:t>We recognize that one of the areas in which the WISC is used frequently is in Clinical neuropsychological assessment.  During these assessments, clinicians use cognitive testing to determine</a:t>
            </a:r>
          </a:p>
          <a:p>
            <a:r>
              <a:rPr lang="en-US" sz="1700" dirty="0">
                <a:latin typeface="Calibri"/>
                <a:ea typeface="Calibri"/>
                <a:cs typeface="Calibri"/>
                <a:sym typeface="Calibri"/>
              </a:rPr>
              <a:t>impairment or change after an injury or an illness, specifically in relation to particular brain</a:t>
            </a:r>
          </a:p>
          <a:p>
            <a:r>
              <a:rPr lang="en-US" sz="1700" dirty="0">
                <a:latin typeface="Calibri"/>
                <a:ea typeface="Calibri"/>
                <a:cs typeface="Calibri"/>
                <a:sym typeface="Calibri"/>
              </a:rPr>
              <a:t>structures or pathways. Several important cognitive constructs measured on the WISC-V may</a:t>
            </a:r>
          </a:p>
          <a:p>
            <a:r>
              <a:rPr lang="en-US" sz="1700" dirty="0">
                <a:latin typeface="Calibri"/>
                <a:ea typeface="Calibri"/>
                <a:cs typeface="Calibri"/>
                <a:sym typeface="Calibri"/>
              </a:rPr>
              <a:t>be utilized to generate hypotheses about neuropsychological processing deficits or interpreted</a:t>
            </a:r>
          </a:p>
          <a:p>
            <a:r>
              <a:rPr lang="en-US" sz="1700" dirty="0">
                <a:latin typeface="Calibri"/>
                <a:ea typeface="Calibri"/>
                <a:cs typeface="Calibri"/>
                <a:sym typeface="Calibri"/>
              </a:rPr>
              <a:t>from a </a:t>
            </a:r>
            <a:r>
              <a:rPr lang="en-US" sz="1700" dirty="0" err="1">
                <a:latin typeface="Calibri"/>
                <a:ea typeface="Calibri"/>
                <a:cs typeface="Calibri"/>
                <a:sym typeface="Calibri"/>
              </a:rPr>
              <a:t>neurodevelopmental</a:t>
            </a:r>
            <a:r>
              <a:rPr lang="en-US" sz="1700" dirty="0">
                <a:latin typeface="Calibri"/>
                <a:ea typeface="Calibri"/>
                <a:cs typeface="Calibri"/>
                <a:sym typeface="Calibri"/>
              </a:rPr>
              <a:t> perspective (</a:t>
            </a:r>
            <a:r>
              <a:rPr lang="en-US" sz="1700" dirty="0" err="1">
                <a:latin typeface="Calibri"/>
                <a:ea typeface="Calibri"/>
                <a:cs typeface="Calibri"/>
                <a:sym typeface="Calibri"/>
              </a:rPr>
              <a:t>Maricle</a:t>
            </a:r>
            <a:r>
              <a:rPr lang="en-US" sz="1700" dirty="0">
                <a:latin typeface="Calibri"/>
                <a:ea typeface="Calibri"/>
                <a:cs typeface="Calibri"/>
                <a:sym typeface="Calibri"/>
              </a:rPr>
              <a:t> &amp; </a:t>
            </a:r>
            <a:r>
              <a:rPr lang="en-US" sz="1700" dirty="0" err="1">
                <a:latin typeface="Calibri"/>
                <a:ea typeface="Calibri"/>
                <a:cs typeface="Calibri"/>
                <a:sym typeface="Calibri"/>
              </a:rPr>
              <a:t>Avirett</a:t>
            </a:r>
            <a:r>
              <a:rPr lang="en-US" sz="1700" dirty="0">
                <a:latin typeface="Calibri"/>
                <a:ea typeface="Calibri"/>
                <a:cs typeface="Calibri"/>
                <a:sym typeface="Calibri"/>
              </a:rPr>
              <a:t>, 2012; McCloskey, Whitaker,</a:t>
            </a:r>
          </a:p>
          <a:p>
            <a:r>
              <a:rPr lang="en-US" sz="1700" dirty="0">
                <a:latin typeface="Calibri"/>
                <a:ea typeface="Calibri"/>
                <a:cs typeface="Calibri"/>
                <a:sym typeface="Calibri"/>
              </a:rPr>
              <a:t>Murphy, &amp; Rogers, 2012; Miller &amp; </a:t>
            </a:r>
            <a:r>
              <a:rPr lang="en-US" sz="1700" dirty="0" err="1">
                <a:latin typeface="Calibri"/>
                <a:ea typeface="Calibri"/>
                <a:cs typeface="Calibri"/>
                <a:sym typeface="Calibri"/>
              </a:rPr>
              <a:t>Maricle</a:t>
            </a:r>
            <a:r>
              <a:rPr lang="en-US" sz="1700" dirty="0">
                <a:latin typeface="Calibri"/>
                <a:ea typeface="Calibri"/>
                <a:cs typeface="Calibri"/>
                <a:sym typeface="Calibri"/>
              </a:rPr>
              <a:t>, 2012). </a:t>
            </a:r>
          </a:p>
          <a:p>
            <a:endParaRPr sz="1700" dirty="0">
              <a:latin typeface="Calibri"/>
              <a:ea typeface="Calibri"/>
              <a:cs typeface="Calibri"/>
              <a:sym typeface="Calibri"/>
            </a:endParaRPr>
          </a:p>
          <a:p>
            <a:r>
              <a:rPr lang="en-US" sz="1700" dirty="0">
                <a:latin typeface="Calibri"/>
                <a:ea typeface="Calibri"/>
                <a:cs typeface="Calibri"/>
                <a:sym typeface="Calibri"/>
              </a:rPr>
              <a:t>Based on the rate of progress in the field of brain imaging, psychologists and educators alike should re-examine their current knowledge about intelligence to include relevant literature on the neural basis of intelligence (</a:t>
            </a:r>
            <a:r>
              <a:rPr lang="en-US" sz="1700" dirty="0" err="1">
                <a:latin typeface="Calibri"/>
                <a:ea typeface="Calibri"/>
                <a:cs typeface="Calibri"/>
                <a:sym typeface="Calibri"/>
              </a:rPr>
              <a:t>Haier</a:t>
            </a:r>
            <a:r>
              <a:rPr lang="en-US" sz="1700" dirty="0">
                <a:latin typeface="Calibri"/>
                <a:ea typeface="Calibri"/>
                <a:cs typeface="Calibri"/>
                <a:sym typeface="Calibri"/>
              </a:rPr>
              <a:t> &amp; Jung, 2008).</a:t>
            </a:r>
          </a:p>
          <a:p>
            <a:endParaRPr sz="1700" dirty="0">
              <a:latin typeface="Calibri"/>
              <a:ea typeface="Calibri"/>
              <a:cs typeface="Calibri"/>
              <a:sym typeface="Calibri"/>
            </a:endParaRPr>
          </a:p>
          <a:p>
            <a:endParaRPr sz="1700" dirty="0"/>
          </a:p>
        </p:txBody>
      </p:sp>
    </p:spTree>
    <p:extLst>
      <p:ext uri="{BB962C8B-B14F-4D97-AF65-F5344CB8AC3E}">
        <p14:creationId xmlns:p14="http://schemas.microsoft.com/office/powerpoint/2010/main" val="2964089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Shape 1275"/>
          <p:cNvSpPr txBox="1">
            <a:spLocks noGrp="1"/>
          </p:cNvSpPr>
          <p:nvPr>
            <p:ph type="body" idx="1"/>
          </p:nvPr>
        </p:nvSpPr>
        <p:spPr>
          <a:xfrm>
            <a:off x="913058" y="6229150"/>
            <a:ext cx="5031886" cy="343924"/>
          </a:xfrm>
          <a:prstGeom prst="rect">
            <a:avLst/>
          </a:prstGeom>
        </p:spPr>
        <p:txBody>
          <a:bodyPr lIns="86479" tIns="86479" rIns="86479" bIns="86479" anchor="ctr" anchorCtr="0">
            <a:spAutoFit/>
          </a:bodyPr>
          <a:lstStyle/>
          <a:p>
            <a:endParaRPr dirty="0"/>
          </a:p>
        </p:txBody>
      </p:sp>
      <p:sp>
        <p:nvSpPr>
          <p:cNvPr id="1276" name="Shape 1276"/>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46218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
        <p:nvSpPr>
          <p:cNvPr id="423" name="Shape 423"/>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4" name="Shape 424"/>
          <p:cNvSpPr txBox="1">
            <a:spLocks noGrp="1"/>
          </p:cNvSpPr>
          <p:nvPr>
            <p:ph type="body" idx="1"/>
          </p:nvPr>
        </p:nvSpPr>
        <p:spPr>
          <a:xfrm>
            <a:off x="913058" y="4344337"/>
            <a:ext cx="5031886" cy="353925"/>
          </a:xfrm>
          <a:prstGeom prst="rect">
            <a:avLst/>
          </a:prstGeom>
          <a:noFill/>
          <a:ln>
            <a:noFill/>
          </a:ln>
        </p:spPr>
        <p:txBody>
          <a:bodyPr lIns="91398" tIns="45711" rIns="91398" bIns="45711" anchor="t" anchorCtr="0">
            <a:spAutoFit/>
          </a:bodyPr>
          <a:lstStyle/>
          <a:p>
            <a:endParaRPr sz="1700" dirty="0">
              <a:latin typeface="Arial"/>
              <a:ea typeface="Arial"/>
              <a:cs typeface="Arial"/>
              <a:sym typeface="Arial"/>
            </a:endParaRPr>
          </a:p>
        </p:txBody>
      </p:sp>
    </p:spTree>
    <p:extLst>
      <p:ext uri="{BB962C8B-B14F-4D97-AF65-F5344CB8AC3E}">
        <p14:creationId xmlns:p14="http://schemas.microsoft.com/office/powerpoint/2010/main" val="88650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6" name="Shape 496"/>
          <p:cNvSpPr txBox="1">
            <a:spLocks noGrp="1"/>
          </p:cNvSpPr>
          <p:nvPr>
            <p:ph type="body" idx="1"/>
          </p:nvPr>
        </p:nvSpPr>
        <p:spPr>
          <a:xfrm>
            <a:off x="913058" y="4344337"/>
            <a:ext cx="5031886" cy="907923"/>
          </a:xfrm>
          <a:prstGeom prst="rect">
            <a:avLst/>
          </a:prstGeom>
          <a:noFill/>
          <a:ln>
            <a:noFill/>
          </a:ln>
        </p:spPr>
        <p:txBody>
          <a:bodyPr lIns="91398" tIns="45711" rIns="91398" bIns="45711" anchor="t" anchorCtr="0">
            <a:spAutoFit/>
          </a:bodyPr>
          <a:lstStyle/>
          <a:p>
            <a:r>
              <a:rPr lang="en-US" sz="1700" dirty="0"/>
              <a:t>impact of presenting blocks </a:t>
            </a:r>
            <a:r>
              <a:rPr lang="en-US" sz="1700" dirty="0" err="1"/>
              <a:t>uncorrectly</a:t>
            </a:r>
            <a:r>
              <a:rPr lang="en-US" sz="1700" dirty="0"/>
              <a:t> unknown</a:t>
            </a:r>
          </a:p>
          <a:p>
            <a:r>
              <a:rPr lang="en-US" sz="1700" dirty="0"/>
              <a:t>Correct first rotation at the time limit or when child is finished ONLY. </a:t>
            </a:r>
          </a:p>
        </p:txBody>
      </p:sp>
      <p:sp>
        <p:nvSpPr>
          <p:cNvPr id="497" name="Shape 497"/>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Tree>
    <p:extLst>
      <p:ext uri="{BB962C8B-B14F-4D97-AF65-F5344CB8AC3E}">
        <p14:creationId xmlns:p14="http://schemas.microsoft.com/office/powerpoint/2010/main" val="1404208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16" name="Shape 516"/>
          <p:cNvSpPr txBox="1">
            <a:spLocks noGrp="1"/>
          </p:cNvSpPr>
          <p:nvPr>
            <p:ph type="body" idx="1"/>
          </p:nvPr>
        </p:nvSpPr>
        <p:spPr>
          <a:xfrm>
            <a:off x="913058" y="4344337"/>
            <a:ext cx="5031886" cy="1446532"/>
          </a:xfrm>
          <a:prstGeom prst="rect">
            <a:avLst/>
          </a:prstGeom>
          <a:noFill/>
          <a:ln>
            <a:noFill/>
          </a:ln>
        </p:spPr>
        <p:txBody>
          <a:bodyPr lIns="91398" tIns="45711" rIns="91398" bIns="45711" anchor="t" anchorCtr="0">
            <a:spAutoFit/>
          </a:bodyPr>
          <a:lstStyle/>
          <a:p>
            <a:r>
              <a:rPr lang="en-US" sz="1700" dirty="0"/>
              <a:t>partial score: don’t get confused with main score. Gray and smaller. not on far right.</a:t>
            </a:r>
          </a:p>
          <a:p>
            <a:r>
              <a:rPr lang="en-US" sz="1700" dirty="0"/>
              <a:t>new process scores: </a:t>
            </a:r>
          </a:p>
          <a:p>
            <a:r>
              <a:rPr lang="en-US" sz="1700" dirty="0" err="1"/>
              <a:t>BDre</a:t>
            </a:r>
            <a:r>
              <a:rPr lang="en-US" sz="1700" dirty="0"/>
              <a:t> (at time limit/when done only)</a:t>
            </a:r>
          </a:p>
          <a:p>
            <a:r>
              <a:rPr lang="en-US" sz="1700" dirty="0" err="1"/>
              <a:t>BDde</a:t>
            </a:r>
            <a:r>
              <a:rPr lang="en-US" sz="1700" dirty="0"/>
              <a:t> (anytime during assembly)</a:t>
            </a:r>
          </a:p>
        </p:txBody>
      </p:sp>
      <p:sp>
        <p:nvSpPr>
          <p:cNvPr id="517" name="Shape 517"/>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Tree>
    <p:extLst>
      <p:ext uri="{BB962C8B-B14F-4D97-AF65-F5344CB8AC3E}">
        <p14:creationId xmlns:p14="http://schemas.microsoft.com/office/powerpoint/2010/main" val="1336666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28" name="Shape 528"/>
          <p:cNvSpPr txBox="1">
            <a:spLocks noGrp="1"/>
          </p:cNvSpPr>
          <p:nvPr>
            <p:ph type="body" idx="1"/>
          </p:nvPr>
        </p:nvSpPr>
        <p:spPr>
          <a:xfrm>
            <a:off x="913058" y="4344337"/>
            <a:ext cx="5031886" cy="615535"/>
          </a:xfrm>
          <a:prstGeom prst="rect">
            <a:avLst/>
          </a:prstGeom>
          <a:noFill/>
          <a:ln>
            <a:noFill/>
          </a:ln>
        </p:spPr>
        <p:txBody>
          <a:bodyPr lIns="91398" tIns="45711" rIns="91398" bIns="45711" anchor="t" anchorCtr="0">
            <a:spAutoFit/>
          </a:bodyPr>
          <a:lstStyle/>
          <a:p>
            <a:r>
              <a:rPr lang="en-US" sz="1700" dirty="0"/>
              <a:t>most common admin error: forgetting to ask for three responses</a:t>
            </a:r>
          </a:p>
        </p:txBody>
      </p:sp>
      <p:sp>
        <p:nvSpPr>
          <p:cNvPr id="529" name="Shape 529"/>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Tree>
    <p:extLst>
      <p:ext uri="{BB962C8B-B14F-4D97-AF65-F5344CB8AC3E}">
        <p14:creationId xmlns:p14="http://schemas.microsoft.com/office/powerpoint/2010/main" val="1589593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47" name="Shape 547"/>
          <p:cNvSpPr txBox="1">
            <a:spLocks noGrp="1"/>
          </p:cNvSpPr>
          <p:nvPr>
            <p:ph type="body" idx="1"/>
          </p:nvPr>
        </p:nvSpPr>
        <p:spPr>
          <a:xfrm>
            <a:off x="913058" y="4344337"/>
            <a:ext cx="5031886" cy="353925"/>
          </a:xfrm>
          <a:prstGeom prst="rect">
            <a:avLst/>
          </a:prstGeom>
          <a:noFill/>
          <a:ln>
            <a:noFill/>
          </a:ln>
        </p:spPr>
        <p:txBody>
          <a:bodyPr lIns="91398" tIns="45711" rIns="91398" bIns="45711" anchor="t" anchorCtr="0">
            <a:spAutoFit/>
          </a:bodyPr>
          <a:lstStyle/>
          <a:p>
            <a:endParaRPr sz="1700" dirty="0"/>
          </a:p>
        </p:txBody>
      </p:sp>
      <p:sp>
        <p:nvSpPr>
          <p:cNvPr id="548" name="Shape 548"/>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Tree>
    <p:extLst>
      <p:ext uri="{BB962C8B-B14F-4D97-AF65-F5344CB8AC3E}">
        <p14:creationId xmlns:p14="http://schemas.microsoft.com/office/powerpoint/2010/main" val="895460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913058" y="6229150"/>
            <a:ext cx="5031886" cy="343924"/>
          </a:xfrm>
          <a:prstGeom prst="rect">
            <a:avLst/>
          </a:prstGeom>
        </p:spPr>
        <p:txBody>
          <a:bodyPr lIns="86479" tIns="86479" rIns="86479" bIns="86479" anchor="ctr" anchorCtr="0">
            <a:spAutoFit/>
          </a:bodyPr>
          <a:lstStyle/>
          <a:p>
            <a:endParaRPr dirty="0"/>
          </a:p>
        </p:txBody>
      </p:sp>
      <p:sp>
        <p:nvSpPr>
          <p:cNvPr id="574" name="Shape 574"/>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21194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93" name="Shape 593"/>
          <p:cNvSpPr txBox="1">
            <a:spLocks noGrp="1"/>
          </p:cNvSpPr>
          <p:nvPr>
            <p:ph type="body" idx="1"/>
          </p:nvPr>
        </p:nvSpPr>
        <p:spPr>
          <a:xfrm>
            <a:off x="913058" y="4344337"/>
            <a:ext cx="5031886" cy="2985414"/>
          </a:xfrm>
          <a:prstGeom prst="rect">
            <a:avLst/>
          </a:prstGeom>
          <a:noFill/>
          <a:ln>
            <a:noFill/>
          </a:ln>
        </p:spPr>
        <p:txBody>
          <a:bodyPr lIns="91398" tIns="45711" rIns="91398" bIns="45711" anchor="t" anchorCtr="0">
            <a:spAutoFit/>
          </a:bodyPr>
          <a:lstStyle/>
          <a:p>
            <a:pPr marL="162175" indent="-162175">
              <a:buClr>
                <a:srgbClr val="000000"/>
              </a:buClr>
              <a:buSzPct val="100000"/>
              <a:buFont typeface="Arial"/>
              <a:buChar char="•"/>
            </a:pPr>
            <a:r>
              <a:rPr lang="en-US" sz="1700" dirty="0"/>
              <a:t>Time limit varies across subtest (change at item 19)</a:t>
            </a:r>
          </a:p>
          <a:p>
            <a:pPr marL="162175" indent="-162175">
              <a:buClr>
                <a:srgbClr val="000000"/>
              </a:buClr>
              <a:buSzPct val="100000"/>
              <a:buFont typeface="Arial"/>
              <a:buChar char="•"/>
            </a:pPr>
            <a:r>
              <a:rPr lang="en-US" sz="1700" dirty="0"/>
              <a:t>If starting at sample A, remember to admin sample B after items 1-3 and give instruction</a:t>
            </a:r>
          </a:p>
          <a:p>
            <a:pPr marL="162175" indent="-162175">
              <a:buClr>
                <a:srgbClr val="000000"/>
              </a:buClr>
              <a:buSzPct val="100000"/>
              <a:buFont typeface="Arial"/>
              <a:buChar char="•"/>
            </a:pPr>
            <a:r>
              <a:rPr lang="en-US" sz="1700" dirty="0"/>
              <a:t>don’t administer SA if you start at item 4 (ages 9-16) and reverse</a:t>
            </a:r>
          </a:p>
          <a:p>
            <a:pPr marL="162175" indent="-162175">
              <a:buClr>
                <a:srgbClr val="000000"/>
              </a:buClr>
              <a:buSzPct val="100000"/>
              <a:buFont typeface="Arial"/>
              <a:buChar char="•"/>
            </a:pPr>
            <a:r>
              <a:rPr lang="en-US" sz="1700" dirty="0"/>
              <a:t>give verbatim at item 27 where it switches to 3 scales</a:t>
            </a:r>
          </a:p>
          <a:p>
            <a:endParaRPr sz="1700" dirty="0"/>
          </a:p>
          <a:p>
            <a:endParaRPr sz="1700" dirty="0"/>
          </a:p>
          <a:p>
            <a:endParaRPr sz="1700" dirty="0"/>
          </a:p>
        </p:txBody>
      </p:sp>
      <p:sp>
        <p:nvSpPr>
          <p:cNvPr id="594" name="Shape 594"/>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Tree>
    <p:extLst>
      <p:ext uri="{BB962C8B-B14F-4D97-AF65-F5344CB8AC3E}">
        <p14:creationId xmlns:p14="http://schemas.microsoft.com/office/powerpoint/2010/main" val="1293463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12" name="Shape 612"/>
          <p:cNvSpPr txBox="1">
            <a:spLocks noGrp="1"/>
          </p:cNvSpPr>
          <p:nvPr>
            <p:ph type="body" idx="1"/>
          </p:nvPr>
        </p:nvSpPr>
        <p:spPr>
          <a:xfrm>
            <a:off x="913058" y="4344337"/>
            <a:ext cx="5031886" cy="1923585"/>
          </a:xfrm>
          <a:prstGeom prst="rect">
            <a:avLst/>
          </a:prstGeom>
          <a:noFill/>
          <a:ln>
            <a:noFill/>
          </a:ln>
        </p:spPr>
        <p:txBody>
          <a:bodyPr lIns="91398" tIns="45711" rIns="91398" bIns="45711" anchor="t" anchorCtr="0">
            <a:spAutoFit/>
          </a:bodyPr>
          <a:lstStyle/>
          <a:p>
            <a:pPr>
              <a:buSzPct val="25000"/>
            </a:pPr>
            <a:r>
              <a:rPr lang="en-US" sz="1700" dirty="0"/>
              <a:t>Process observation: return to missed items and ask for rationale</a:t>
            </a:r>
          </a:p>
          <a:p>
            <a:r>
              <a:rPr lang="en-US" sz="1700" dirty="0"/>
              <a:t>most frequent admin errors: </a:t>
            </a:r>
          </a:p>
          <a:p>
            <a:pPr marL="162175" indent="-162175">
              <a:buClr>
                <a:srgbClr val="000000"/>
              </a:buClr>
              <a:buSzPct val="100000"/>
              <a:buFont typeface="Arial"/>
              <a:buChar char="•"/>
            </a:pPr>
            <a:r>
              <a:rPr lang="en-US" sz="1700" dirty="0"/>
              <a:t>forgetting to ask for a response in all rows</a:t>
            </a:r>
          </a:p>
          <a:p>
            <a:pPr marL="162175" indent="-162175">
              <a:buClr>
                <a:srgbClr val="000000"/>
              </a:buClr>
              <a:buSzPct val="100000"/>
              <a:buFont typeface="Arial"/>
              <a:buChar char="•"/>
            </a:pPr>
            <a:r>
              <a:rPr lang="en-US" sz="1700" dirty="0"/>
              <a:t>strict enforcement of 30 second guideline as a time limit</a:t>
            </a:r>
          </a:p>
          <a:p>
            <a:endParaRPr sz="1700" dirty="0"/>
          </a:p>
        </p:txBody>
      </p:sp>
      <p:sp>
        <p:nvSpPr>
          <p:cNvPr id="613" name="Shape 613"/>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Tree>
    <p:extLst>
      <p:ext uri="{BB962C8B-B14F-4D97-AF65-F5344CB8AC3E}">
        <p14:creationId xmlns:p14="http://schemas.microsoft.com/office/powerpoint/2010/main" val="4261670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913058" y="6229150"/>
            <a:ext cx="5031886" cy="343924"/>
          </a:xfrm>
          <a:prstGeom prst="rect">
            <a:avLst/>
          </a:prstGeom>
        </p:spPr>
        <p:txBody>
          <a:bodyPr lIns="86479" tIns="86479" rIns="86479" bIns="86479" anchor="ctr" anchorCtr="0">
            <a:spAutoFit/>
          </a:bodyPr>
          <a:lstStyle/>
          <a:p>
            <a:endParaRPr dirty="0"/>
          </a:p>
        </p:txBody>
      </p:sp>
      <p:sp>
        <p:nvSpPr>
          <p:cNvPr id="624" name="Shape 624"/>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34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
        <p:nvSpPr>
          <p:cNvPr id="278" name="Shape 278"/>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913058" y="4344337"/>
            <a:ext cx="5031886" cy="7294286"/>
          </a:xfrm>
          <a:prstGeom prst="rect">
            <a:avLst/>
          </a:prstGeom>
          <a:noFill/>
          <a:ln>
            <a:noFill/>
          </a:ln>
        </p:spPr>
        <p:txBody>
          <a:bodyPr lIns="91398" tIns="45711" rIns="91398" bIns="45711" anchor="t" anchorCtr="0">
            <a:spAutoFit/>
          </a:bodyPr>
          <a:lstStyle/>
          <a:p>
            <a:r>
              <a:rPr lang="en-US" sz="1700" dirty="0">
                <a:latin typeface="Calibri"/>
                <a:ea typeface="Calibri"/>
                <a:cs typeface="Calibri"/>
                <a:sym typeface="Calibri"/>
              </a:rPr>
              <a:t>particular, attention was given to the instructions and item phrasing, scoring criteria, and time-bonus points </a:t>
            </a:r>
          </a:p>
          <a:p>
            <a:r>
              <a:rPr lang="en-US" sz="1700" dirty="0"/>
              <a:t>We really do listen when you say that you have concerns about the vocabulary level associated with the directions or question stems for some items -  for example, </a:t>
            </a:r>
            <a:r>
              <a:rPr lang="en-US" sz="1700" b="1" dirty="0"/>
              <a:t>(CLICK)</a:t>
            </a:r>
            <a:r>
              <a:rPr lang="en-US" sz="1700" dirty="0"/>
              <a:t>  the use of the word </a:t>
            </a:r>
            <a:r>
              <a:rPr lang="en-US" sz="1700" dirty="0" err="1"/>
              <a:t>advantges</a:t>
            </a:r>
            <a:r>
              <a:rPr lang="en-US" sz="1700" dirty="0"/>
              <a:t> on comp questions. </a:t>
            </a:r>
          </a:p>
          <a:p>
            <a:endParaRPr sz="1700" dirty="0"/>
          </a:p>
          <a:p>
            <a:pPr>
              <a:buSzPct val="25000"/>
            </a:pPr>
            <a:r>
              <a:rPr lang="en-US" sz="1700" dirty="0">
                <a:latin typeface="Calibri"/>
                <a:ea typeface="Calibri"/>
                <a:cs typeface="Calibri"/>
                <a:sym typeface="Calibri"/>
              </a:rPr>
              <a:t>Instructions were tested repeatedly with children aged 4:6–5:11 (younger than the youngest children in the WISC–V age range), as well as children with intellectual disabilities, to ensure children with developmental delays or low intellectual ability would understand task demands. During development, children were questioned about their strategies and responses to ensure that the instructions engaged the intended cognitive processes. Examiners were also surveyed about aspects of instructional clarity.</a:t>
            </a:r>
          </a:p>
          <a:p>
            <a:endParaRPr sz="1700" dirty="0">
              <a:latin typeface="Calibri"/>
              <a:ea typeface="Calibri"/>
              <a:cs typeface="Calibri"/>
              <a:sym typeface="Calibri"/>
            </a:endParaRPr>
          </a:p>
          <a:p>
            <a:pPr>
              <a:buSzPct val="25000"/>
            </a:pPr>
            <a:r>
              <a:rPr lang="en-US" sz="1700" dirty="0">
                <a:latin typeface="Calibri"/>
                <a:ea typeface="Calibri"/>
                <a:cs typeface="Calibri"/>
                <a:sym typeface="Calibri"/>
              </a:rPr>
              <a:t>verbatim instructions are succinct, and active demonstration and practice are used to supplement verbal instructions wherever possible because many children who are evaluated with the WISC–V have issues with attention and comprehension. During early pilot testing, instructions were checked for brevity, and several revisions were made. </a:t>
            </a:r>
          </a:p>
          <a:p>
            <a:endParaRPr sz="1700" dirty="0"/>
          </a:p>
        </p:txBody>
      </p:sp>
    </p:spTree>
    <p:extLst>
      <p:ext uri="{BB962C8B-B14F-4D97-AF65-F5344CB8AC3E}">
        <p14:creationId xmlns:p14="http://schemas.microsoft.com/office/powerpoint/2010/main" val="4219290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86" name="Shape 486"/>
          <p:cNvSpPr txBox="1">
            <a:spLocks noGrp="1"/>
          </p:cNvSpPr>
          <p:nvPr>
            <p:ph type="body" idx="1"/>
          </p:nvPr>
        </p:nvSpPr>
        <p:spPr>
          <a:xfrm>
            <a:off x="913058" y="4344337"/>
            <a:ext cx="5031886" cy="907923"/>
          </a:xfrm>
          <a:prstGeom prst="rect">
            <a:avLst/>
          </a:prstGeom>
          <a:noFill/>
          <a:ln>
            <a:noFill/>
          </a:ln>
        </p:spPr>
        <p:txBody>
          <a:bodyPr lIns="91398" tIns="45711" rIns="91398" bIns="45711" anchor="t" anchorCtr="0">
            <a:spAutoFit/>
          </a:bodyPr>
          <a:lstStyle/>
          <a:p>
            <a:pPr marL="162175" indent="-162175">
              <a:buClr>
                <a:srgbClr val="000000"/>
              </a:buClr>
              <a:buSzPct val="100000"/>
              <a:buFont typeface="Arial"/>
              <a:buChar char="•"/>
            </a:pPr>
            <a:r>
              <a:rPr lang="en-US" sz="1700" dirty="0"/>
              <a:t>not querying, should have queried</a:t>
            </a:r>
          </a:p>
          <a:p>
            <a:pPr marL="162175" indent="-162175">
              <a:buClr>
                <a:srgbClr val="000000"/>
              </a:buClr>
              <a:buSzPct val="100000"/>
              <a:buFont typeface="Arial"/>
              <a:buChar char="•"/>
            </a:pPr>
            <a:r>
              <a:rPr lang="en-US" sz="1700" dirty="0"/>
              <a:t>querying when should not have queried</a:t>
            </a:r>
          </a:p>
          <a:p>
            <a:pPr marL="162175" indent="-162175">
              <a:buClr>
                <a:srgbClr val="000000"/>
              </a:buClr>
              <a:buSzPct val="100000"/>
              <a:buFont typeface="Arial"/>
              <a:buChar char="•"/>
            </a:pPr>
            <a:r>
              <a:rPr lang="en-US" sz="1700" dirty="0"/>
              <a:t>not recording verbatim responses</a:t>
            </a:r>
          </a:p>
        </p:txBody>
      </p:sp>
      <p:sp>
        <p:nvSpPr>
          <p:cNvPr id="487" name="Shape 487"/>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Tree>
    <p:extLst>
      <p:ext uri="{BB962C8B-B14F-4D97-AF65-F5344CB8AC3E}">
        <p14:creationId xmlns:p14="http://schemas.microsoft.com/office/powerpoint/2010/main" val="2572407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
        <p:nvSpPr>
          <p:cNvPr id="444" name="Shape 444"/>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5" name="Shape 445"/>
          <p:cNvSpPr txBox="1">
            <a:spLocks noGrp="1"/>
          </p:cNvSpPr>
          <p:nvPr>
            <p:ph type="body" idx="1"/>
          </p:nvPr>
        </p:nvSpPr>
        <p:spPr>
          <a:xfrm>
            <a:off x="913058" y="4344337"/>
            <a:ext cx="5031886" cy="353925"/>
          </a:xfrm>
          <a:prstGeom prst="rect">
            <a:avLst/>
          </a:prstGeom>
          <a:noFill/>
          <a:ln>
            <a:noFill/>
          </a:ln>
        </p:spPr>
        <p:txBody>
          <a:bodyPr lIns="91398" tIns="45711" rIns="91398" bIns="45711" anchor="t" anchorCtr="0">
            <a:spAutoFit/>
          </a:bodyPr>
          <a:lstStyle/>
          <a:p>
            <a:endParaRPr sz="1700" dirty="0">
              <a:latin typeface="Arial"/>
              <a:ea typeface="Arial"/>
              <a:cs typeface="Arial"/>
              <a:sym typeface="Arial"/>
            </a:endParaRPr>
          </a:p>
        </p:txBody>
      </p:sp>
    </p:spTree>
    <p:extLst>
      <p:ext uri="{BB962C8B-B14F-4D97-AF65-F5344CB8AC3E}">
        <p14:creationId xmlns:p14="http://schemas.microsoft.com/office/powerpoint/2010/main" val="2770450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
        <p:nvSpPr>
          <p:cNvPr id="432" name="Shape 432"/>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3" name="Shape 433"/>
          <p:cNvSpPr txBox="1">
            <a:spLocks noGrp="1"/>
          </p:cNvSpPr>
          <p:nvPr>
            <p:ph type="body" idx="1"/>
          </p:nvPr>
        </p:nvSpPr>
        <p:spPr>
          <a:xfrm>
            <a:off x="913058" y="4344337"/>
            <a:ext cx="5031886" cy="2200584"/>
          </a:xfrm>
          <a:prstGeom prst="rect">
            <a:avLst/>
          </a:prstGeom>
          <a:noFill/>
          <a:ln>
            <a:noFill/>
          </a:ln>
        </p:spPr>
        <p:txBody>
          <a:bodyPr lIns="91398" tIns="45711" rIns="91398" bIns="45711" anchor="t" anchorCtr="0">
            <a:spAutoFit/>
          </a:bodyPr>
          <a:lstStyle/>
          <a:p>
            <a:pPr>
              <a:buSzPct val="25000"/>
            </a:pPr>
            <a:r>
              <a:rPr lang="en-US" sz="1700" dirty="0">
                <a:latin typeface="Arial"/>
                <a:ea typeface="Arial"/>
                <a:cs typeface="Arial"/>
                <a:sym typeface="Arial"/>
              </a:rPr>
              <a:t>Teach Number then letters first.</a:t>
            </a:r>
          </a:p>
          <a:p>
            <a:pPr>
              <a:buSzPct val="25000"/>
            </a:pPr>
            <a:r>
              <a:rPr lang="en-US" sz="1700" dirty="0">
                <a:latin typeface="Arial"/>
                <a:ea typeface="Arial"/>
                <a:cs typeface="Arial"/>
                <a:sym typeface="Arial"/>
              </a:rPr>
              <a:t>Next, add sequencing element. </a:t>
            </a:r>
          </a:p>
          <a:p>
            <a:endParaRPr sz="1700" dirty="0">
              <a:latin typeface="Arial"/>
              <a:ea typeface="Arial"/>
              <a:cs typeface="Arial"/>
              <a:sym typeface="Arial"/>
            </a:endParaRPr>
          </a:p>
          <a:p>
            <a:pPr>
              <a:buSzPct val="25000"/>
            </a:pPr>
            <a:r>
              <a:rPr lang="en-US" sz="1700" dirty="0">
                <a:latin typeface="Arial"/>
                <a:ea typeface="Arial"/>
                <a:cs typeface="Arial"/>
                <a:sym typeface="Arial"/>
              </a:rPr>
              <a:t>Reduces incidence of children who repeat the letters in order before reordering the numbers (and the subsequent customer service questions and need for an FAQ).</a:t>
            </a:r>
          </a:p>
          <a:p>
            <a:endParaRPr sz="1700" dirty="0">
              <a:latin typeface="Arial"/>
              <a:ea typeface="Arial"/>
              <a:cs typeface="Arial"/>
              <a:sym typeface="Arial"/>
            </a:endParaRPr>
          </a:p>
        </p:txBody>
      </p:sp>
    </p:spTree>
    <p:extLst>
      <p:ext uri="{BB962C8B-B14F-4D97-AF65-F5344CB8AC3E}">
        <p14:creationId xmlns:p14="http://schemas.microsoft.com/office/powerpoint/2010/main" val="2369994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
        <p:nvSpPr>
          <p:cNvPr id="410" name="Shape 410"/>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1" name="Shape 411"/>
          <p:cNvSpPr txBox="1">
            <a:spLocks noGrp="1"/>
          </p:cNvSpPr>
          <p:nvPr>
            <p:ph type="body" idx="1"/>
          </p:nvPr>
        </p:nvSpPr>
        <p:spPr>
          <a:xfrm>
            <a:off x="913058" y="4344337"/>
            <a:ext cx="5031886" cy="1138755"/>
          </a:xfrm>
          <a:prstGeom prst="rect">
            <a:avLst/>
          </a:prstGeom>
          <a:noFill/>
          <a:ln>
            <a:noFill/>
          </a:ln>
        </p:spPr>
        <p:txBody>
          <a:bodyPr lIns="91398" tIns="45711" rIns="91398" bIns="45711" anchor="t" anchorCtr="0">
            <a:spAutoFit/>
          </a:bodyPr>
          <a:lstStyle/>
          <a:p>
            <a:pPr>
              <a:buSzPct val="25000"/>
            </a:pPr>
            <a:r>
              <a:rPr lang="en-US" sz="1700" dirty="0">
                <a:latin typeface="Arial"/>
                <a:ea typeface="Arial"/>
                <a:cs typeface="Arial"/>
                <a:sym typeface="Arial"/>
              </a:rPr>
              <a:t>Hobbit</a:t>
            </a:r>
          </a:p>
          <a:p>
            <a:pPr>
              <a:buSzPct val="25000"/>
            </a:pPr>
            <a:r>
              <a:rPr lang="en-US" sz="1700" dirty="0">
                <a:latin typeface="Arial"/>
                <a:ea typeface="Arial"/>
                <a:cs typeface="Arial"/>
                <a:sym typeface="Arial"/>
              </a:rPr>
              <a:t>Scientist-Detective</a:t>
            </a:r>
          </a:p>
          <a:p>
            <a:pPr>
              <a:buSzPct val="25000"/>
            </a:pPr>
            <a:r>
              <a:rPr lang="en-US" sz="1700" dirty="0">
                <a:latin typeface="Arial"/>
                <a:ea typeface="Arial"/>
                <a:cs typeface="Arial"/>
                <a:sym typeface="Arial"/>
              </a:rPr>
              <a:t>Passwords</a:t>
            </a:r>
          </a:p>
          <a:p>
            <a:pPr>
              <a:buSzPct val="25000"/>
            </a:pPr>
            <a:r>
              <a:rPr lang="en-US" sz="1700" dirty="0">
                <a:latin typeface="Arial"/>
                <a:ea typeface="Arial"/>
                <a:cs typeface="Arial"/>
                <a:sym typeface="Arial"/>
              </a:rPr>
              <a:t>Candy in schools</a:t>
            </a:r>
          </a:p>
        </p:txBody>
      </p:sp>
    </p:spTree>
    <p:extLst>
      <p:ext uri="{BB962C8B-B14F-4D97-AF65-F5344CB8AC3E}">
        <p14:creationId xmlns:p14="http://schemas.microsoft.com/office/powerpoint/2010/main" val="359988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96" name="Shape 296"/>
          <p:cNvSpPr txBox="1">
            <a:spLocks noGrp="1"/>
          </p:cNvSpPr>
          <p:nvPr>
            <p:ph type="body" idx="1"/>
          </p:nvPr>
        </p:nvSpPr>
        <p:spPr>
          <a:xfrm>
            <a:off x="913058" y="4344337"/>
            <a:ext cx="5031886" cy="7238887"/>
          </a:xfrm>
          <a:prstGeom prst="rect">
            <a:avLst/>
          </a:prstGeom>
          <a:noFill/>
          <a:ln>
            <a:noFill/>
          </a:ln>
        </p:spPr>
        <p:txBody>
          <a:bodyPr lIns="91398" tIns="45711" rIns="91398" bIns="45711" anchor="t" anchorCtr="0">
            <a:spAutoFit/>
          </a:bodyPr>
          <a:lstStyle/>
          <a:p>
            <a:pPr marL="0" lvl="1">
              <a:lnSpc>
                <a:spcPct val="90000"/>
              </a:lnSpc>
              <a:buSzPct val="25000"/>
            </a:pPr>
            <a:r>
              <a:rPr lang="en-US" sz="1600" dirty="0">
                <a:latin typeface="Calibri"/>
                <a:ea typeface="Calibri"/>
                <a:cs typeface="Calibri"/>
                <a:sym typeface="Calibri"/>
              </a:rPr>
              <a:t>Total of 3 </a:t>
            </a:r>
            <a:r>
              <a:rPr lang="en-US" sz="1600" dirty="0" err="1">
                <a:latin typeface="Calibri"/>
                <a:ea typeface="Calibri"/>
                <a:cs typeface="Calibri"/>
                <a:sym typeface="Calibri"/>
              </a:rPr>
              <a:t>stim</a:t>
            </a:r>
            <a:r>
              <a:rPr lang="en-US" sz="1600" dirty="0">
                <a:latin typeface="Calibri"/>
                <a:ea typeface="Calibri"/>
                <a:cs typeface="Calibri"/>
                <a:sym typeface="Calibri"/>
              </a:rPr>
              <a:t> books in </a:t>
            </a:r>
            <a:r>
              <a:rPr lang="en-US" sz="1600" dirty="0" err="1">
                <a:latin typeface="Calibri"/>
                <a:ea typeface="Calibri"/>
                <a:cs typeface="Calibri"/>
                <a:sym typeface="Calibri"/>
              </a:rPr>
              <a:t>pnp</a:t>
            </a:r>
            <a:r>
              <a:rPr lang="en-US" sz="1600" dirty="0">
                <a:latin typeface="Calibri"/>
                <a:ea typeface="Calibri"/>
                <a:cs typeface="Calibri"/>
                <a:sym typeface="Calibri"/>
              </a:rPr>
              <a:t> edition.  Two Stimulus Books contain the stimuli associated with the primary and secondary subtests that are necessary to derive the primary index scores, FSIQ, and the ancillary index scores. The third Stimulus Book contains the stimuli associated with the complementary subtests that are necessary to derive the complementary index scores NSI, STI, and SRI for special clinical purposes. </a:t>
            </a:r>
          </a:p>
          <a:p>
            <a:pPr marL="0" lvl="1">
              <a:lnSpc>
                <a:spcPct val="90000"/>
              </a:lnSpc>
            </a:pPr>
            <a:endParaRPr sz="1600" dirty="0">
              <a:latin typeface="Calibri"/>
              <a:ea typeface="Calibri"/>
              <a:cs typeface="Calibri"/>
              <a:sym typeface="Calibri"/>
            </a:endParaRPr>
          </a:p>
          <a:p>
            <a:pPr marL="0" lvl="1">
              <a:lnSpc>
                <a:spcPct val="90000"/>
              </a:lnSpc>
              <a:buSzPct val="25000"/>
            </a:pPr>
            <a:r>
              <a:rPr lang="en-US" sz="1600" dirty="0">
                <a:latin typeface="Calibri"/>
                <a:ea typeface="Calibri"/>
                <a:cs typeface="Calibri"/>
                <a:sym typeface="Calibri"/>
              </a:rPr>
              <a:t>Strove for improved durability of all materials </a:t>
            </a:r>
          </a:p>
          <a:p>
            <a:pPr marL="0" lvl="1">
              <a:lnSpc>
                <a:spcPct val="90000"/>
              </a:lnSpc>
            </a:pPr>
            <a:endParaRPr sz="1900" dirty="0"/>
          </a:p>
          <a:p>
            <a:pPr marL="0" lvl="1">
              <a:lnSpc>
                <a:spcPct val="90000"/>
              </a:lnSpc>
              <a:buSzPct val="25000"/>
            </a:pPr>
            <a:r>
              <a:rPr lang="en-US" sz="1600" dirty="0">
                <a:latin typeface="Calibri"/>
                <a:ea typeface="Calibri"/>
                <a:cs typeface="Calibri"/>
                <a:sym typeface="Calibri"/>
              </a:rPr>
              <a:t>While practitioners make the need for brief testing time clear (</a:t>
            </a:r>
            <a:r>
              <a:rPr lang="en-US" sz="1600" dirty="0" err="1">
                <a:latin typeface="Calibri"/>
                <a:ea typeface="Calibri"/>
                <a:cs typeface="Calibri"/>
                <a:sym typeface="Calibri"/>
              </a:rPr>
              <a:t>Camara</a:t>
            </a:r>
            <a:r>
              <a:rPr lang="en-US" sz="1600" dirty="0">
                <a:latin typeface="Calibri"/>
                <a:ea typeface="Calibri"/>
                <a:cs typeface="Calibri"/>
                <a:sym typeface="Calibri"/>
              </a:rPr>
              <a:t>, Nathan, &amp; Puente, 2000), they also expect intellectual ability assessments to adequately measure a number of important cognitive ability domains. Thus, substantial efforts were made during the WISC–V development to achieve the briefest testing time possible AND also offer greater construct coverage and flexibility, and more composite scores.</a:t>
            </a:r>
          </a:p>
          <a:p>
            <a:pPr marL="0" lvl="1">
              <a:lnSpc>
                <a:spcPct val="90000"/>
              </a:lnSpc>
            </a:pPr>
            <a:endParaRPr sz="1600" dirty="0">
              <a:latin typeface="Calibri"/>
              <a:ea typeface="Calibri"/>
              <a:cs typeface="Calibri"/>
              <a:sym typeface="Calibri"/>
            </a:endParaRPr>
          </a:p>
          <a:p>
            <a:pPr marL="0" lvl="1">
              <a:lnSpc>
                <a:spcPct val="90000"/>
              </a:lnSpc>
              <a:buSzPct val="25000"/>
            </a:pPr>
            <a:r>
              <a:rPr lang="en-US" sz="1600" dirty="0">
                <a:latin typeface="Calibri"/>
                <a:ea typeface="Calibri"/>
                <a:cs typeface="Calibri"/>
                <a:sym typeface="Calibri"/>
              </a:rPr>
              <a:t>Briefer testing time accomplished by-  shortening subtest instructions, the number of items administered is held to a minimum by reducing the overall number of items and modifying discontinue rules </a:t>
            </a:r>
          </a:p>
          <a:p>
            <a:pPr marL="0" lvl="1">
              <a:lnSpc>
                <a:spcPct val="90000"/>
              </a:lnSpc>
            </a:pPr>
            <a:endParaRPr sz="1600" dirty="0">
              <a:latin typeface="Calibri"/>
              <a:ea typeface="Calibri"/>
              <a:cs typeface="Calibri"/>
              <a:sym typeface="Calibri"/>
            </a:endParaRPr>
          </a:p>
          <a:p>
            <a:pPr marL="0" lvl="1">
              <a:lnSpc>
                <a:spcPct val="90000"/>
              </a:lnSpc>
              <a:buSzPct val="25000"/>
            </a:pPr>
            <a:r>
              <a:rPr lang="en-US" sz="1600" dirty="0">
                <a:latin typeface="Calibri"/>
                <a:ea typeface="Calibri"/>
                <a:cs typeface="Calibri"/>
                <a:sym typeface="Calibri"/>
              </a:rPr>
              <a:t>For example, the WISC–IV discontinue rule for Similarities was 5 consecutive scores of 0 but is reduced to 3 consecutive scores of 0 on the WISC–V. Refer to Chapter 3 of the Tech manual for more details about the empirical studies conducted to determine final discontinue rules.</a:t>
            </a:r>
          </a:p>
          <a:p>
            <a:pPr marL="0" lvl="1">
              <a:lnSpc>
                <a:spcPct val="90000"/>
              </a:lnSpc>
            </a:pPr>
            <a:endParaRPr sz="1600" dirty="0">
              <a:latin typeface="Calibri"/>
              <a:ea typeface="Calibri"/>
              <a:cs typeface="Calibri"/>
              <a:sym typeface="Calibri"/>
            </a:endParaRPr>
          </a:p>
          <a:p>
            <a:pPr marL="0" lvl="1">
              <a:lnSpc>
                <a:spcPct val="90000"/>
              </a:lnSpc>
            </a:pPr>
            <a:endParaRPr sz="1600" dirty="0">
              <a:latin typeface="Calibri"/>
              <a:ea typeface="Calibri"/>
              <a:cs typeface="Calibri"/>
              <a:sym typeface="Calibri"/>
            </a:endParaRPr>
          </a:p>
        </p:txBody>
      </p:sp>
      <p:sp>
        <p:nvSpPr>
          <p:cNvPr id="297" name="Shape 297"/>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Tree>
    <p:extLst>
      <p:ext uri="{BB962C8B-B14F-4D97-AF65-F5344CB8AC3E}">
        <p14:creationId xmlns:p14="http://schemas.microsoft.com/office/powerpoint/2010/main" val="96088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913058" y="6229150"/>
            <a:ext cx="5031886" cy="343924"/>
          </a:xfrm>
          <a:prstGeom prst="rect">
            <a:avLst/>
          </a:prstGeom>
        </p:spPr>
        <p:txBody>
          <a:bodyPr lIns="86479" tIns="86479" rIns="86479" bIns="86479" anchor="ctr" anchorCtr="0">
            <a:spAutoFit/>
          </a:bodyPr>
          <a:lstStyle/>
          <a:p>
            <a:endParaRPr dirty="0"/>
          </a:p>
        </p:txBody>
      </p:sp>
      <p:sp>
        <p:nvSpPr>
          <p:cNvPr id="401" name="Shape 401"/>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6103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
        <p:nvSpPr>
          <p:cNvPr id="320" name="Shape 320"/>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1" name="Shape 321"/>
          <p:cNvSpPr txBox="1">
            <a:spLocks noGrp="1"/>
          </p:cNvSpPr>
          <p:nvPr>
            <p:ph type="body" idx="1"/>
          </p:nvPr>
        </p:nvSpPr>
        <p:spPr>
          <a:xfrm>
            <a:off x="913058" y="4344337"/>
            <a:ext cx="5031886" cy="18143410"/>
          </a:xfrm>
          <a:prstGeom prst="rect">
            <a:avLst/>
          </a:prstGeom>
          <a:noFill/>
          <a:ln>
            <a:noFill/>
          </a:ln>
        </p:spPr>
        <p:txBody>
          <a:bodyPr lIns="91398" tIns="45711" rIns="91398" bIns="45711" anchor="t" anchorCtr="0">
            <a:spAutoFit/>
          </a:bodyPr>
          <a:lstStyle/>
          <a:p>
            <a:r>
              <a:rPr lang="en-US" sz="1700" dirty="0"/>
              <a:t>As noted, one of the goals is always how we can improve some of the psychometric properties of our scales.  We recognize the importance of this goal given the high-stakes nature of these kinds of assessments – not only do you need a tool that you can trust, the children that you are evaluating, and their families deserve it.  </a:t>
            </a:r>
          </a:p>
          <a:p>
            <a:r>
              <a:rPr lang="en-US" sz="1700" dirty="0"/>
              <a:t>So, these are some of the examples of how we address this goal in the development of the WISC-V.  </a:t>
            </a:r>
          </a:p>
          <a:p>
            <a:endParaRPr sz="1700" dirty="0"/>
          </a:p>
          <a:p>
            <a:r>
              <a:rPr lang="en-US" sz="1700" dirty="0">
                <a:latin typeface="Calibri"/>
                <a:ea typeface="Calibri"/>
                <a:cs typeface="Calibri"/>
                <a:sym typeface="Calibri"/>
              </a:rPr>
              <a:t>WISC–V normative data were established using a sample collected from April 2013 to March 2014. Sample stratified on key demographic variables (i.e., age, sex, race/ethnicity, parent education level, and geographic region) according to the October 2012 U.S. census data</a:t>
            </a:r>
          </a:p>
          <a:p>
            <a:endParaRPr sz="1700" dirty="0"/>
          </a:p>
          <a:p>
            <a:pPr>
              <a:buSzPct val="25000"/>
            </a:pPr>
            <a:r>
              <a:rPr lang="en-US" sz="1700" dirty="0">
                <a:latin typeface="Calibri"/>
                <a:ea typeface="Calibri"/>
                <a:cs typeface="Calibri"/>
                <a:sym typeface="Calibri"/>
              </a:rPr>
              <a:t>Retest data are reported for all ages and for three separate age groups (6–7, 8–9, 10–11, 12–13, and 14–16). Evidence of convergent and </a:t>
            </a:r>
            <a:r>
              <a:rPr lang="en-US" sz="1700" dirty="0" err="1">
                <a:latin typeface="Calibri"/>
                <a:ea typeface="Calibri"/>
                <a:cs typeface="Calibri"/>
                <a:sym typeface="Calibri"/>
              </a:rPr>
              <a:t>discriminant</a:t>
            </a:r>
            <a:r>
              <a:rPr lang="en-US" sz="1700" dirty="0">
                <a:latin typeface="Calibri"/>
                <a:ea typeface="Calibri"/>
                <a:cs typeface="Calibri"/>
                <a:sym typeface="Calibri"/>
              </a:rPr>
              <a:t> validity is provided by </a:t>
            </a:r>
            <a:r>
              <a:rPr lang="en-US" sz="1700" dirty="0" err="1">
                <a:latin typeface="Calibri"/>
                <a:ea typeface="Calibri"/>
                <a:cs typeface="Calibri"/>
                <a:sym typeface="Calibri"/>
              </a:rPr>
              <a:t>correlational</a:t>
            </a:r>
            <a:r>
              <a:rPr lang="en-US" sz="1700" dirty="0">
                <a:latin typeface="Calibri"/>
                <a:ea typeface="Calibri"/>
                <a:cs typeface="Calibri"/>
                <a:sym typeface="Calibri"/>
              </a:rPr>
              <a:t> studies with the following instruments: WISC–IV, WPPSI–IV, WAIS–IV, </a:t>
            </a:r>
            <a:r>
              <a:rPr lang="en-US" sz="1700" i="1" dirty="0">
                <a:latin typeface="Calibri"/>
                <a:ea typeface="Calibri"/>
                <a:cs typeface="Calibri"/>
                <a:sym typeface="Calibri"/>
              </a:rPr>
              <a:t>Kaufman Assessment Battery for Children–Second Edition</a:t>
            </a:r>
            <a:r>
              <a:rPr lang="en-US" sz="1700" dirty="0">
                <a:latin typeface="Calibri"/>
                <a:ea typeface="Calibri"/>
                <a:cs typeface="Calibri"/>
                <a:sym typeface="Calibri"/>
              </a:rPr>
              <a:t> (KABC–II; Kaufman &amp; Kaufman, 2004a), </a:t>
            </a:r>
            <a:r>
              <a:rPr lang="en-US" sz="1700" i="1" dirty="0">
                <a:latin typeface="Calibri"/>
                <a:ea typeface="Calibri"/>
                <a:cs typeface="Calibri"/>
                <a:sym typeface="Calibri"/>
              </a:rPr>
              <a:t>Kaufman Test of Educational Achievement–Third Edition</a:t>
            </a:r>
            <a:r>
              <a:rPr lang="en-US" sz="1700" dirty="0">
                <a:latin typeface="Calibri"/>
                <a:ea typeface="Calibri"/>
                <a:cs typeface="Calibri"/>
                <a:sym typeface="Calibri"/>
              </a:rPr>
              <a:t> (KTEA–3; Kaufman &amp; Kaufman, 2014); </a:t>
            </a:r>
            <a:r>
              <a:rPr lang="en-US" sz="1700" i="1" dirty="0">
                <a:latin typeface="Calibri"/>
                <a:ea typeface="Calibri"/>
                <a:cs typeface="Calibri"/>
                <a:sym typeface="Calibri"/>
              </a:rPr>
              <a:t>Wechsler Individual Achievement Test–Third Edition </a:t>
            </a:r>
            <a:r>
              <a:rPr lang="en-US" sz="1700" dirty="0">
                <a:latin typeface="Calibri"/>
                <a:ea typeface="Calibri"/>
                <a:cs typeface="Calibri"/>
                <a:sym typeface="Calibri"/>
              </a:rPr>
              <a:t>(WIAT–III; Pearson, 2009), </a:t>
            </a:r>
            <a:r>
              <a:rPr lang="en-US" sz="1700" i="1" dirty="0">
                <a:latin typeface="Calibri"/>
                <a:ea typeface="Calibri"/>
                <a:cs typeface="Calibri"/>
                <a:sym typeface="Calibri"/>
              </a:rPr>
              <a:t>Vineland Adaptive Behavior Scales–Second Edition</a:t>
            </a:r>
            <a:r>
              <a:rPr lang="en-US" sz="1700" dirty="0">
                <a:latin typeface="Calibri"/>
                <a:ea typeface="Calibri"/>
                <a:cs typeface="Calibri"/>
                <a:sym typeface="Calibri"/>
              </a:rPr>
              <a:t> (Vineland–II; Sparrow, </a:t>
            </a:r>
            <a:r>
              <a:rPr lang="en-US" sz="1700" dirty="0" err="1">
                <a:latin typeface="Calibri"/>
                <a:ea typeface="Calibri"/>
                <a:cs typeface="Calibri"/>
                <a:sym typeface="Calibri"/>
              </a:rPr>
              <a:t>Cicchetti</a:t>
            </a:r>
            <a:r>
              <a:rPr lang="en-US" sz="1700" dirty="0">
                <a:latin typeface="Calibri"/>
                <a:ea typeface="Calibri"/>
                <a:cs typeface="Calibri"/>
                <a:sym typeface="Calibri"/>
              </a:rPr>
              <a:t>, &amp; </a:t>
            </a:r>
            <a:r>
              <a:rPr lang="en-US" sz="1700" dirty="0" err="1">
                <a:latin typeface="Calibri"/>
                <a:ea typeface="Calibri"/>
                <a:cs typeface="Calibri"/>
                <a:sym typeface="Calibri"/>
              </a:rPr>
              <a:t>Balla</a:t>
            </a:r>
            <a:r>
              <a:rPr lang="en-US" sz="1700" dirty="0">
                <a:latin typeface="Calibri"/>
                <a:ea typeface="Calibri"/>
                <a:cs typeface="Calibri"/>
                <a:sym typeface="Calibri"/>
              </a:rPr>
              <a:t>, 2005), and the parent rating scales from the </a:t>
            </a:r>
            <a:r>
              <a:rPr lang="en-US" sz="1700" i="1" dirty="0">
                <a:latin typeface="Calibri"/>
                <a:ea typeface="Calibri"/>
                <a:cs typeface="Calibri"/>
                <a:sym typeface="Calibri"/>
              </a:rPr>
              <a:t>Behavior Assessment System for Children–Second Edition</a:t>
            </a:r>
            <a:r>
              <a:rPr lang="en-US" sz="1700" dirty="0">
                <a:latin typeface="Calibri"/>
                <a:ea typeface="Calibri"/>
                <a:cs typeface="Calibri"/>
                <a:sym typeface="Calibri"/>
              </a:rPr>
              <a:t> (BASC–2 PRS; Reynolds &amp; Kamphaus, 2004). </a:t>
            </a:r>
          </a:p>
          <a:p>
            <a:r>
              <a:rPr lang="en-US" sz="1700" b="1" dirty="0"/>
              <a:t>GT </a:t>
            </a:r>
            <a:r>
              <a:rPr lang="en-US" sz="1700" dirty="0"/>
              <a:t>will have GRS</a:t>
            </a:r>
          </a:p>
          <a:p>
            <a:r>
              <a:rPr lang="en-US" sz="1700" b="1" dirty="0"/>
              <a:t>Mild &amp; Mod ID and BIF</a:t>
            </a:r>
            <a:r>
              <a:rPr lang="en-US" sz="1700" dirty="0"/>
              <a:t> will have Vineland II</a:t>
            </a:r>
          </a:p>
          <a:p>
            <a:r>
              <a:rPr lang="en-US" sz="1700" b="1" dirty="0"/>
              <a:t>RD, MD, WD, and NVLD </a:t>
            </a:r>
            <a:r>
              <a:rPr lang="en-US" sz="1700" dirty="0"/>
              <a:t>will have WIAT-III</a:t>
            </a:r>
          </a:p>
          <a:p>
            <a:r>
              <a:rPr lang="en-US" sz="1700" b="1" dirty="0"/>
              <a:t>ADHD Inattentive:</a:t>
            </a:r>
            <a:r>
              <a:rPr lang="en-US" sz="1700" dirty="0"/>
              <a:t> Brown ADD</a:t>
            </a:r>
          </a:p>
          <a:p>
            <a:r>
              <a:rPr lang="en-US" sz="1700" b="1" dirty="0"/>
              <a:t>NVLD, AUT, and ASP </a:t>
            </a:r>
            <a:r>
              <a:rPr lang="en-US" sz="1700" dirty="0"/>
              <a:t>will have BASC-2</a:t>
            </a:r>
          </a:p>
          <a:p>
            <a:r>
              <a:rPr lang="en-US" sz="1700" dirty="0"/>
              <a:t>NVLD criteria:</a:t>
            </a:r>
          </a:p>
          <a:p>
            <a:r>
              <a:rPr lang="en-US" sz="1700" dirty="0"/>
              <a:t>To be included, should be recruited from a site that serves this population </a:t>
            </a:r>
          </a:p>
          <a:p>
            <a:endParaRPr sz="1700" dirty="0"/>
          </a:p>
          <a:p>
            <a:endParaRPr sz="1700" dirty="0">
              <a:latin typeface="Calibri"/>
              <a:ea typeface="Calibri"/>
              <a:cs typeface="Calibri"/>
              <a:sym typeface="Calibri"/>
            </a:endParaRPr>
          </a:p>
          <a:p>
            <a:endParaRPr sz="1700" dirty="0">
              <a:latin typeface="Calibri"/>
              <a:ea typeface="Calibri"/>
              <a:cs typeface="Calibri"/>
              <a:sym typeface="Calibri"/>
            </a:endParaRPr>
          </a:p>
          <a:p>
            <a:pPr>
              <a:buSzPct val="25000"/>
            </a:pPr>
            <a:r>
              <a:rPr lang="en-US" sz="1700" dirty="0">
                <a:latin typeface="Calibri"/>
                <a:ea typeface="Calibri"/>
                <a:cs typeface="Calibri"/>
                <a:sym typeface="Calibri"/>
              </a:rPr>
              <a:t>To adequately measure this range of ability, items of both low and high difficulty were added to retained subtests as necessary. The improved subtest floors and ceilings allow for better discrimination among children performing at the extreme ranges of cognitive ability</a:t>
            </a:r>
          </a:p>
          <a:p>
            <a:endParaRPr sz="1700" dirty="0"/>
          </a:p>
          <a:p>
            <a:pPr>
              <a:buSzPct val="25000"/>
            </a:pPr>
            <a:r>
              <a:rPr lang="en-US" sz="1700" dirty="0">
                <a:latin typeface="Calibri"/>
                <a:ea typeface="Calibri"/>
                <a:cs typeface="Calibri"/>
                <a:sym typeface="Calibri"/>
              </a:rPr>
              <a:t>Contemporary methodologies for testing item bias were used for item selection. Problematic items were deleted on the basis of formal expert review of items and empirical data from statistical bias analyses. Experts in cross-cultural research and/or intelligence testing conducted formal reviews on four occasions. During the initial stages of development, all subtests and items were reviewed by internal and external reviewers for potential bias, cultural obsolescence, content relevance, and clinical utility. During the pilot stage, tryout stage, and standardization stage, content and bias experts reviewed the items and identified those that were potentially problematic. Along with these reviews, empirical data from bias analyses were used to assist in the item decision process. In order to ensure adequate sample sizes for bias analysis across racial/ethnic groups, an oversample of 54 African American and 54 Hispanic children was collected during the tryout stage. </a:t>
            </a:r>
          </a:p>
        </p:txBody>
      </p:sp>
    </p:spTree>
    <p:extLst>
      <p:ext uri="{BB962C8B-B14F-4D97-AF65-F5344CB8AC3E}">
        <p14:creationId xmlns:p14="http://schemas.microsoft.com/office/powerpoint/2010/main" val="67515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
        <p:nvSpPr>
          <p:cNvPr id="329" name="Shape 329"/>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0" name="Shape 330"/>
          <p:cNvSpPr txBox="1">
            <a:spLocks noGrp="1"/>
          </p:cNvSpPr>
          <p:nvPr>
            <p:ph type="body" idx="1"/>
          </p:nvPr>
        </p:nvSpPr>
        <p:spPr>
          <a:xfrm>
            <a:off x="913058" y="4344337"/>
            <a:ext cx="5031886" cy="10064275"/>
          </a:xfrm>
          <a:prstGeom prst="rect">
            <a:avLst/>
          </a:prstGeom>
          <a:noFill/>
          <a:ln>
            <a:noFill/>
          </a:ln>
        </p:spPr>
        <p:txBody>
          <a:bodyPr lIns="91398" tIns="45711" rIns="91398" bIns="45711" anchor="t" anchorCtr="0">
            <a:spAutoFit/>
          </a:bodyPr>
          <a:lstStyle/>
          <a:p>
            <a:r>
              <a:rPr lang="en-US" sz="1700" dirty="0"/>
              <a:t>Finally, a test can’t just be easy and psychometrically sound – it also has to provide you with useful information to help children, caregivers, and teachers. </a:t>
            </a:r>
          </a:p>
          <a:p>
            <a:endParaRPr sz="1700" dirty="0"/>
          </a:p>
          <a:p>
            <a:pPr>
              <a:buSzPct val="25000"/>
            </a:pPr>
            <a:r>
              <a:rPr lang="en-US" sz="1700" dirty="0">
                <a:latin typeface="Calibri"/>
                <a:ea typeface="Calibri"/>
                <a:cs typeface="Calibri"/>
                <a:sym typeface="Calibri"/>
              </a:rPr>
              <a:t>We recognize that many clinicians and states are beginning to see that RTI does not explain why a child does not respond to instruction, and want to do more to identify the strengths and needs of students.  We believe that the updates to the WISC-V in this regard are extremely important in helping clinicians explain to parents and teachers why a child might experience difficulty learning.  </a:t>
            </a:r>
          </a:p>
          <a:p>
            <a:endParaRPr sz="1700" dirty="0"/>
          </a:p>
          <a:p>
            <a:endParaRPr sz="1700" dirty="0"/>
          </a:p>
          <a:p>
            <a:r>
              <a:rPr lang="en-US" sz="1700" dirty="0"/>
              <a:t>One of the things that we are most excited about is that for the first time ever, the WISC will be linked with the KTEA-3 (not just the WIAT).  The </a:t>
            </a:r>
            <a:r>
              <a:rPr lang="en-US" sz="1700" dirty="0" err="1"/>
              <a:t>correlational</a:t>
            </a:r>
            <a:r>
              <a:rPr lang="en-US" sz="1700" dirty="0"/>
              <a:t> studies with both WIAT-III and KTEA-III will permit examination of discrepancies and patterns of strengths and weaknesses (PSW) analysis with both measures!  And, integrated scoring reports via Q-global (or Q-interactive if you are conducting digital administrations) will also be available for these measures.  </a:t>
            </a:r>
          </a:p>
          <a:p>
            <a:endParaRPr sz="1700" dirty="0"/>
          </a:p>
          <a:p>
            <a:r>
              <a:rPr lang="en-US" sz="1700" dirty="0">
                <a:latin typeface="Calibri"/>
                <a:ea typeface="Calibri"/>
                <a:cs typeface="Calibri"/>
                <a:sym typeface="Calibri"/>
              </a:rPr>
              <a:t>In addition to providing the traditional ability-achievement discrepancy analysis, data from the WISC–V/KTEA–3 and the WISC–V/WIAT–III linking studies may be used to examine the child’s pattern of strengths and weaknesses as part of an evaluation to identify specific learning disabilities. </a:t>
            </a:r>
          </a:p>
          <a:p>
            <a:pPr>
              <a:buSzPct val="25000"/>
            </a:pPr>
            <a:r>
              <a:rPr lang="en-US" sz="1700" dirty="0">
                <a:latin typeface="Calibri"/>
                <a:ea typeface="Calibri"/>
                <a:cs typeface="Calibri"/>
                <a:sym typeface="Calibri"/>
              </a:rPr>
              <a:t>The addition of visual working memory enhances the scale’s clinical utility due to the domain-specific differential sensitivity of auditory and visual working memory tasks to a wide variety of clinical conditions.</a:t>
            </a:r>
          </a:p>
          <a:p>
            <a:endParaRPr sz="1700" dirty="0"/>
          </a:p>
          <a:p>
            <a:endParaRPr sz="1700" dirty="0"/>
          </a:p>
        </p:txBody>
      </p:sp>
    </p:spTree>
    <p:extLst>
      <p:ext uri="{BB962C8B-B14F-4D97-AF65-F5344CB8AC3E}">
        <p14:creationId xmlns:p14="http://schemas.microsoft.com/office/powerpoint/2010/main" val="227442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sldNum" idx="12"/>
          </p:nvPr>
        </p:nvSpPr>
        <p:spPr>
          <a:xfrm>
            <a:off x="3886304" y="8836242"/>
            <a:ext cx="2971695" cy="307758"/>
          </a:xfrm>
          <a:prstGeom prst="rect">
            <a:avLst/>
          </a:prstGeom>
          <a:noFill/>
          <a:ln>
            <a:noFill/>
          </a:ln>
        </p:spPr>
        <p:txBody>
          <a:bodyPr lIns="91398" tIns="45711" rIns="91398" bIns="45711" anchor="b" anchorCtr="0">
            <a:spAutoFit/>
          </a:bodyPr>
          <a:lstStyle/>
          <a:p>
            <a:pPr algn="r">
              <a:buSzPct val="25000"/>
            </a:pPr>
            <a:r>
              <a:rPr lang="en-US" dirty="0"/>
              <a:t> </a:t>
            </a:r>
          </a:p>
        </p:txBody>
      </p:sp>
      <p:sp>
        <p:nvSpPr>
          <p:cNvPr id="338" name="Shape 338"/>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9" name="Shape 339"/>
          <p:cNvSpPr txBox="1">
            <a:spLocks noGrp="1"/>
          </p:cNvSpPr>
          <p:nvPr>
            <p:ph type="body" idx="1"/>
          </p:nvPr>
        </p:nvSpPr>
        <p:spPr>
          <a:xfrm>
            <a:off x="913058" y="4344337"/>
            <a:ext cx="5031886" cy="6432512"/>
          </a:xfrm>
          <a:prstGeom prst="rect">
            <a:avLst/>
          </a:prstGeom>
          <a:noFill/>
          <a:ln>
            <a:noFill/>
          </a:ln>
        </p:spPr>
        <p:txBody>
          <a:bodyPr lIns="91398" tIns="45711" rIns="91398" bIns="45711" anchor="t" anchorCtr="0">
            <a:spAutoFit/>
          </a:bodyPr>
          <a:lstStyle/>
          <a:p>
            <a:pPr marL="0" lvl="2">
              <a:buSzPct val="25000"/>
            </a:pPr>
            <a:r>
              <a:rPr lang="en-US" sz="1700" dirty="0">
                <a:latin typeface="Calibri"/>
                <a:ea typeface="Calibri"/>
                <a:cs typeface="Calibri"/>
                <a:sym typeface="Calibri"/>
              </a:rPr>
              <a:t>12 special group studies</a:t>
            </a:r>
          </a:p>
          <a:p>
            <a:pPr marL="0" lvl="2"/>
            <a:endParaRPr sz="1700" dirty="0">
              <a:latin typeface="Calibri"/>
              <a:ea typeface="Calibri"/>
              <a:cs typeface="Calibri"/>
              <a:sym typeface="Calibri"/>
            </a:endParaRPr>
          </a:p>
          <a:p>
            <a:pPr marL="0" lvl="2">
              <a:buSzPct val="25000"/>
            </a:pPr>
            <a:r>
              <a:rPr lang="en-US" sz="1700" dirty="0">
                <a:latin typeface="Calibri"/>
                <a:ea typeface="Calibri"/>
                <a:cs typeface="Calibri"/>
                <a:sym typeface="Calibri"/>
              </a:rPr>
              <a:t>Intellectually Gifted, Intellectual Disability-Mild Severity, Intellectual Disability-Moderate Severity, Borderline Intellectual Functioning, Specific Learning Disorder–Reading, Specific Learning Disorder–Reading and Written Expression, Specific Learning Disorder–Mathematics, Attention-Deficit/Hyperactivity Disorder, Disruptive Behavior, English Language Learners, Autism Spectrum Disorder With Language Impairment, and Autism Spectrum Disorder Without Language Impairment. Children from some special groups participated in the concurrent validity studies with other measures. </a:t>
            </a:r>
          </a:p>
          <a:p>
            <a:pPr marL="0" lvl="2">
              <a:buSzPct val="25000"/>
            </a:pPr>
            <a:r>
              <a:rPr lang="en-US" sz="1700" dirty="0">
                <a:latin typeface="Calibri"/>
                <a:ea typeface="Calibri"/>
                <a:cs typeface="Calibri"/>
                <a:sym typeface="Calibri"/>
              </a:rPr>
              <a:t> </a:t>
            </a:r>
          </a:p>
          <a:p>
            <a:pPr marL="0" lvl="2">
              <a:buSzPct val="25000"/>
            </a:pPr>
            <a:r>
              <a:rPr lang="en-US" sz="1700" dirty="0"/>
              <a:t>As you can see, there were some changes in the special group studies  reported in W5.  When asked, clinicians reported that they did not find the special group studies for the ELD and RELD categories very useful.  </a:t>
            </a:r>
          </a:p>
          <a:p>
            <a:pPr marL="0" lvl="2"/>
            <a:endParaRPr sz="1700" dirty="0"/>
          </a:p>
          <a:p>
            <a:pPr marL="0" lvl="2">
              <a:buSzPct val="25000"/>
            </a:pPr>
            <a:r>
              <a:rPr lang="en-US" sz="1700" dirty="0"/>
              <a:t>For the WISC-V Integrated, we may get small groups to report data on ELD and RELD. </a:t>
            </a:r>
          </a:p>
          <a:p>
            <a:endParaRPr sz="1700" dirty="0"/>
          </a:p>
        </p:txBody>
      </p:sp>
    </p:spTree>
    <p:extLst>
      <p:ext uri="{BB962C8B-B14F-4D97-AF65-F5344CB8AC3E}">
        <p14:creationId xmlns:p14="http://schemas.microsoft.com/office/powerpoint/2010/main" val="1863630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Provide a comprehensive estimate of global ability</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6940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518CF3-3577-4428-9E5E-B10E78F2B2F6}"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A07E2-1DCA-482E-9264-C955F83FCD65}" type="slidenum">
              <a:rPr lang="en-US" smtClean="0"/>
              <a:t>‹#›</a:t>
            </a:fld>
            <a:endParaRPr lang="en-US"/>
          </a:p>
        </p:txBody>
      </p:sp>
    </p:spTree>
    <p:extLst>
      <p:ext uri="{BB962C8B-B14F-4D97-AF65-F5344CB8AC3E}">
        <p14:creationId xmlns:p14="http://schemas.microsoft.com/office/powerpoint/2010/main" val="221972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518CF3-3577-4428-9E5E-B10E78F2B2F6}"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A07E2-1DCA-482E-9264-C955F83FCD65}" type="slidenum">
              <a:rPr lang="en-US" smtClean="0"/>
              <a:t>‹#›</a:t>
            </a:fld>
            <a:endParaRPr lang="en-US"/>
          </a:p>
        </p:txBody>
      </p:sp>
    </p:spTree>
    <p:extLst>
      <p:ext uri="{BB962C8B-B14F-4D97-AF65-F5344CB8AC3E}">
        <p14:creationId xmlns:p14="http://schemas.microsoft.com/office/powerpoint/2010/main" val="198085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518CF3-3577-4428-9E5E-B10E78F2B2F6}"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A07E2-1DCA-482E-9264-C955F83FCD65}" type="slidenum">
              <a:rPr lang="en-US" smtClean="0"/>
              <a:t>‹#›</a:t>
            </a:fld>
            <a:endParaRPr lang="en-US"/>
          </a:p>
        </p:txBody>
      </p:sp>
    </p:spTree>
    <p:extLst>
      <p:ext uri="{BB962C8B-B14F-4D97-AF65-F5344CB8AC3E}">
        <p14:creationId xmlns:p14="http://schemas.microsoft.com/office/powerpoint/2010/main" val="13318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518CF3-3577-4428-9E5E-B10E78F2B2F6}"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A07E2-1DCA-482E-9264-C955F83FCD65}" type="slidenum">
              <a:rPr lang="en-US" smtClean="0"/>
              <a:t>‹#›</a:t>
            </a:fld>
            <a:endParaRPr lang="en-US"/>
          </a:p>
        </p:txBody>
      </p:sp>
    </p:spTree>
    <p:extLst>
      <p:ext uri="{BB962C8B-B14F-4D97-AF65-F5344CB8AC3E}">
        <p14:creationId xmlns:p14="http://schemas.microsoft.com/office/powerpoint/2010/main" val="121867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518CF3-3577-4428-9E5E-B10E78F2B2F6}"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A07E2-1DCA-482E-9264-C955F83FCD65}" type="slidenum">
              <a:rPr lang="en-US" smtClean="0"/>
              <a:t>‹#›</a:t>
            </a:fld>
            <a:endParaRPr lang="en-US"/>
          </a:p>
        </p:txBody>
      </p:sp>
    </p:spTree>
    <p:extLst>
      <p:ext uri="{BB962C8B-B14F-4D97-AF65-F5344CB8AC3E}">
        <p14:creationId xmlns:p14="http://schemas.microsoft.com/office/powerpoint/2010/main" val="260627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518CF3-3577-4428-9E5E-B10E78F2B2F6}"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A07E2-1DCA-482E-9264-C955F83FCD65}" type="slidenum">
              <a:rPr lang="en-US" smtClean="0"/>
              <a:t>‹#›</a:t>
            </a:fld>
            <a:endParaRPr lang="en-US"/>
          </a:p>
        </p:txBody>
      </p:sp>
    </p:spTree>
    <p:extLst>
      <p:ext uri="{BB962C8B-B14F-4D97-AF65-F5344CB8AC3E}">
        <p14:creationId xmlns:p14="http://schemas.microsoft.com/office/powerpoint/2010/main" val="279790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518CF3-3577-4428-9E5E-B10E78F2B2F6}"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A07E2-1DCA-482E-9264-C955F83FCD65}" type="slidenum">
              <a:rPr lang="en-US" smtClean="0"/>
              <a:t>‹#›</a:t>
            </a:fld>
            <a:endParaRPr lang="en-US"/>
          </a:p>
        </p:txBody>
      </p:sp>
    </p:spTree>
    <p:extLst>
      <p:ext uri="{BB962C8B-B14F-4D97-AF65-F5344CB8AC3E}">
        <p14:creationId xmlns:p14="http://schemas.microsoft.com/office/powerpoint/2010/main" val="33359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518CF3-3577-4428-9E5E-B10E78F2B2F6}"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A07E2-1DCA-482E-9264-C955F83FCD65}" type="slidenum">
              <a:rPr lang="en-US" smtClean="0"/>
              <a:t>‹#›</a:t>
            </a:fld>
            <a:endParaRPr lang="en-US"/>
          </a:p>
        </p:txBody>
      </p:sp>
    </p:spTree>
    <p:extLst>
      <p:ext uri="{BB962C8B-B14F-4D97-AF65-F5344CB8AC3E}">
        <p14:creationId xmlns:p14="http://schemas.microsoft.com/office/powerpoint/2010/main" val="175192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18CF3-3577-4428-9E5E-B10E78F2B2F6}"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A07E2-1DCA-482E-9264-C955F83FCD65}" type="slidenum">
              <a:rPr lang="en-US" smtClean="0"/>
              <a:t>‹#›</a:t>
            </a:fld>
            <a:endParaRPr lang="en-US"/>
          </a:p>
        </p:txBody>
      </p:sp>
    </p:spTree>
    <p:extLst>
      <p:ext uri="{BB962C8B-B14F-4D97-AF65-F5344CB8AC3E}">
        <p14:creationId xmlns:p14="http://schemas.microsoft.com/office/powerpoint/2010/main" val="163422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518CF3-3577-4428-9E5E-B10E78F2B2F6}"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A07E2-1DCA-482E-9264-C955F83FCD65}" type="slidenum">
              <a:rPr lang="en-US" smtClean="0"/>
              <a:t>‹#›</a:t>
            </a:fld>
            <a:endParaRPr lang="en-US"/>
          </a:p>
        </p:txBody>
      </p:sp>
    </p:spTree>
    <p:extLst>
      <p:ext uri="{BB962C8B-B14F-4D97-AF65-F5344CB8AC3E}">
        <p14:creationId xmlns:p14="http://schemas.microsoft.com/office/powerpoint/2010/main" val="346789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518CF3-3577-4428-9E5E-B10E78F2B2F6}"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A07E2-1DCA-482E-9264-C955F83FCD65}" type="slidenum">
              <a:rPr lang="en-US" smtClean="0"/>
              <a:t>‹#›</a:t>
            </a:fld>
            <a:endParaRPr lang="en-US"/>
          </a:p>
        </p:txBody>
      </p:sp>
    </p:spTree>
    <p:extLst>
      <p:ext uri="{BB962C8B-B14F-4D97-AF65-F5344CB8AC3E}">
        <p14:creationId xmlns:p14="http://schemas.microsoft.com/office/powerpoint/2010/main" val="321054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18CF3-3577-4428-9E5E-B10E78F2B2F6}"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A07E2-1DCA-482E-9264-C955F83FCD65}" type="slidenum">
              <a:rPr lang="en-US" smtClean="0"/>
              <a:t>‹#›</a:t>
            </a:fld>
            <a:endParaRPr lang="en-US"/>
          </a:p>
        </p:txBody>
      </p:sp>
    </p:spTree>
    <p:extLst>
      <p:ext uri="{BB962C8B-B14F-4D97-AF65-F5344CB8AC3E}">
        <p14:creationId xmlns:p14="http://schemas.microsoft.com/office/powerpoint/2010/main" val="3563070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3249" y="3868454"/>
            <a:ext cx="12192000" cy="12441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200" dirty="0" smtClean="0"/>
              <a:t>District-Wide Professional Development</a:t>
            </a:r>
          </a:p>
          <a:p>
            <a:pPr marL="0" indent="0" algn="ctr">
              <a:lnSpc>
                <a:spcPct val="120000"/>
              </a:lnSpc>
              <a:spcBef>
                <a:spcPts val="0"/>
              </a:spcBef>
              <a:buNone/>
            </a:pPr>
            <a:r>
              <a:rPr lang="en-US" sz="1200" dirty="0" smtClean="0"/>
              <a:t>Friday, October 14, 2016</a:t>
            </a:r>
          </a:p>
          <a:p>
            <a:pPr marL="0" indent="0" algn="ctr">
              <a:lnSpc>
                <a:spcPct val="120000"/>
              </a:lnSpc>
              <a:spcBef>
                <a:spcPts val="0"/>
              </a:spcBef>
              <a:buNone/>
            </a:pPr>
            <a:r>
              <a:rPr lang="en-US" sz="1200" dirty="0" smtClean="0"/>
              <a:t>Forest Park Community College – Mildred </a:t>
            </a:r>
            <a:r>
              <a:rPr lang="en-US" sz="1200" dirty="0" smtClean="0"/>
              <a:t>Bastian </a:t>
            </a:r>
            <a:r>
              <a:rPr lang="en-US" sz="1200" dirty="0" smtClean="0"/>
              <a:t>Theatre</a:t>
            </a:r>
          </a:p>
          <a:p>
            <a:pPr marL="0" indent="0" algn="ctr">
              <a:lnSpc>
                <a:spcPct val="120000"/>
              </a:lnSpc>
              <a:spcBef>
                <a:spcPts val="0"/>
              </a:spcBef>
              <a:buNone/>
            </a:pPr>
            <a:r>
              <a:rPr lang="en-US" sz="1200" dirty="0" smtClean="0"/>
              <a:t>8:00 a.m. – 11:00 a.m.</a:t>
            </a:r>
          </a:p>
          <a:p>
            <a:pPr marL="0" indent="0" algn="ctr">
              <a:lnSpc>
                <a:spcPct val="120000"/>
              </a:lnSpc>
              <a:spcBef>
                <a:spcPts val="0"/>
              </a:spcBef>
              <a:buNone/>
            </a:pPr>
            <a:endParaRPr lang="en-US" sz="1200" dirty="0"/>
          </a:p>
          <a:p>
            <a:pPr marL="0" indent="0" algn="ctr">
              <a:lnSpc>
                <a:spcPct val="120000"/>
              </a:lnSpc>
              <a:spcBef>
                <a:spcPts val="0"/>
              </a:spcBef>
              <a:buNone/>
            </a:pPr>
            <a:r>
              <a:rPr lang="en-US" sz="1000" dirty="0" smtClean="0"/>
              <a:t>Meeting Facilitator:  Dr. Thomas LaRosa, School Psychologist</a:t>
            </a:r>
          </a:p>
          <a:p>
            <a:endParaRPr lang="en-US" dirty="0"/>
          </a:p>
        </p:txBody>
      </p:sp>
      <p:sp>
        <p:nvSpPr>
          <p:cNvPr id="5" name="AutoShape 2" descr="Image result for wisc v"/>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2222381" y="1603170"/>
            <a:ext cx="7185728" cy="1828800"/>
          </a:xfrm>
          <a:prstGeom prst="rect">
            <a:avLst/>
          </a:prstGeom>
        </p:spPr>
      </p:pic>
      <p:pic>
        <p:nvPicPr>
          <p:cNvPr id="9" name="Picture 8"/>
          <p:cNvPicPr>
            <a:picLocks noChangeAspect="1"/>
          </p:cNvPicPr>
          <p:nvPr/>
        </p:nvPicPr>
        <p:blipFill>
          <a:blip r:embed="rId3"/>
          <a:stretch>
            <a:fillRect/>
          </a:stretch>
        </p:blipFill>
        <p:spPr>
          <a:xfrm>
            <a:off x="273050" y="5802407"/>
            <a:ext cx="1146147" cy="810838"/>
          </a:xfrm>
          <a:prstGeom prst="rect">
            <a:avLst/>
          </a:prstGeom>
        </p:spPr>
      </p:pic>
    </p:spTree>
    <p:extLst>
      <p:ext uri="{BB962C8B-B14F-4D97-AF65-F5344CB8AC3E}">
        <p14:creationId xmlns:p14="http://schemas.microsoft.com/office/powerpoint/2010/main" val="134843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fld id="{5ACED4BA-0A2B-47A8-B024-E5B3A0FFA3E8}" type="slidenum">
              <a:rPr lang="en-US" altLang="en-US" sz="700">
                <a:solidFill>
                  <a:srgbClr val="808080"/>
                </a:solidFill>
              </a:rPr>
              <a:pPr>
                <a:spcBef>
                  <a:spcPct val="0"/>
                </a:spcBef>
                <a:buFontTx/>
                <a:buNone/>
              </a:pPr>
              <a:t>10</a:t>
            </a:fld>
            <a:endParaRPr lang="en-US" altLang="en-US" sz="700">
              <a:solidFill>
                <a:srgbClr val="808080"/>
              </a:solidFill>
            </a:endParaRPr>
          </a:p>
        </p:txBody>
      </p:sp>
      <p:sp>
        <p:nvSpPr>
          <p:cNvPr id="47107" name="Footer Placeholder 4"/>
          <p:cNvSpPr>
            <a:spLocks noGrp="1"/>
          </p:cNvSpPr>
          <p:nvPr>
            <p:ph type="ftr" sz="quarter" idx="11"/>
          </p:nvPr>
        </p:nvSpPr>
        <p:spPr>
          <a:noFill/>
        </p:spPr>
        <p:txBody>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700">
                <a:solidFill>
                  <a:schemeClr val="bg1"/>
                </a:solidFill>
              </a:rPr>
              <a:t>Copyright © 2014 Pearson Education, Inc. or its affiliates. All rights reserved.</a:t>
            </a:r>
          </a:p>
        </p:txBody>
      </p:sp>
      <p:sp>
        <p:nvSpPr>
          <p:cNvPr id="47108" name="Text Box 2"/>
          <p:cNvSpPr txBox="1">
            <a:spLocks noChangeArrowheads="1"/>
          </p:cNvSpPr>
          <p:nvPr/>
        </p:nvSpPr>
        <p:spPr bwMode="auto">
          <a:xfrm>
            <a:off x="1965325" y="1841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endParaRPr lang="en-US" altLang="en-US" sz="2400"/>
          </a:p>
        </p:txBody>
      </p:sp>
      <p:sp>
        <p:nvSpPr>
          <p:cNvPr id="47109" name="Rectangle 3"/>
          <p:cNvSpPr>
            <a:spLocks noGrp="1" noChangeArrowheads="1"/>
          </p:cNvSpPr>
          <p:nvPr>
            <p:ph type="title"/>
          </p:nvPr>
        </p:nvSpPr>
        <p:spPr>
          <a:solidFill>
            <a:schemeClr val="bg1"/>
          </a:solidFill>
        </p:spPr>
        <p:txBody>
          <a:bodyPr/>
          <a:lstStyle/>
          <a:p>
            <a:pPr eaLnBrk="1" hangingPunct="1"/>
            <a:r>
              <a:rPr lang="en-US" altLang="en-US" dirty="0"/>
              <a:t>CFA Model</a:t>
            </a:r>
          </a:p>
        </p:txBody>
      </p:sp>
      <p:sp>
        <p:nvSpPr>
          <p:cNvPr id="47110" name="Text Box 4"/>
          <p:cNvSpPr txBox="1">
            <a:spLocks noChangeArrowheads="1"/>
          </p:cNvSpPr>
          <p:nvPr/>
        </p:nvSpPr>
        <p:spPr bwMode="auto">
          <a:xfrm>
            <a:off x="1897458" y="1113472"/>
            <a:ext cx="25218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marL="285750" indent="-285750">
              <a:spcBef>
                <a:spcPct val="0"/>
              </a:spcBef>
            </a:pPr>
            <a:r>
              <a:rPr lang="en-US" altLang="en-US" sz="1800" dirty="0"/>
              <a:t>5 Factor </a:t>
            </a:r>
          </a:p>
          <a:p>
            <a:pPr marL="285750" indent="-285750">
              <a:spcBef>
                <a:spcPct val="0"/>
              </a:spcBef>
            </a:pPr>
            <a:r>
              <a:rPr lang="en-US" altLang="en-US" sz="1800" dirty="0"/>
              <a:t>Arithmetic on </a:t>
            </a:r>
            <a:br>
              <a:rPr lang="en-US" altLang="en-US" sz="1800" dirty="0"/>
            </a:br>
            <a:r>
              <a:rPr lang="en-US" altLang="en-US" sz="1800" dirty="0"/>
              <a:t>Fluid Reasoning, </a:t>
            </a:r>
            <a:br>
              <a:rPr lang="en-US" altLang="en-US" sz="1800" dirty="0"/>
            </a:br>
            <a:r>
              <a:rPr lang="en-US" altLang="en-US" sz="1800" dirty="0" err="1"/>
              <a:t>Crossloading</a:t>
            </a:r>
            <a:r>
              <a:rPr lang="en-US" altLang="en-US" sz="1800" dirty="0"/>
              <a:t> on </a:t>
            </a:r>
            <a:br>
              <a:rPr lang="en-US" altLang="en-US" sz="1800" dirty="0"/>
            </a:br>
            <a:r>
              <a:rPr lang="en-US" altLang="en-US" sz="1800" dirty="0"/>
              <a:t>WM and VC</a:t>
            </a:r>
          </a:p>
        </p:txBody>
      </p:sp>
      <p:sp>
        <p:nvSpPr>
          <p:cNvPr id="47111" name="Oval 5"/>
          <p:cNvSpPr>
            <a:spLocks noChangeArrowheads="1"/>
          </p:cNvSpPr>
          <p:nvPr/>
        </p:nvSpPr>
        <p:spPr bwMode="auto">
          <a:xfrm>
            <a:off x="1752600" y="3124200"/>
            <a:ext cx="1676400" cy="914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lgn="ctr">
              <a:spcBef>
                <a:spcPct val="0"/>
              </a:spcBef>
              <a:buFontTx/>
              <a:buNone/>
            </a:pPr>
            <a:r>
              <a:rPr lang="en-US" altLang="en-US" sz="2000"/>
              <a:t>Full Scale</a:t>
            </a:r>
          </a:p>
        </p:txBody>
      </p:sp>
      <p:sp>
        <p:nvSpPr>
          <p:cNvPr id="47112" name="Oval 6"/>
          <p:cNvSpPr>
            <a:spLocks noChangeArrowheads="1"/>
          </p:cNvSpPr>
          <p:nvPr/>
        </p:nvSpPr>
        <p:spPr bwMode="auto">
          <a:xfrm>
            <a:off x="4876800" y="1066800"/>
            <a:ext cx="16764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lgn="ctr">
              <a:spcBef>
                <a:spcPct val="0"/>
              </a:spcBef>
              <a:buFontTx/>
              <a:buNone/>
            </a:pPr>
            <a:r>
              <a:rPr lang="en-US" altLang="en-US" sz="1400"/>
              <a:t>Verbal</a:t>
            </a:r>
          </a:p>
          <a:p>
            <a:pPr algn="ctr">
              <a:spcBef>
                <a:spcPct val="0"/>
              </a:spcBef>
              <a:buFontTx/>
              <a:buNone/>
            </a:pPr>
            <a:r>
              <a:rPr lang="en-US" altLang="en-US" sz="1400"/>
              <a:t>Comprehension</a:t>
            </a:r>
          </a:p>
        </p:txBody>
      </p:sp>
      <p:sp>
        <p:nvSpPr>
          <p:cNvPr id="47113" name="Oval 7"/>
          <p:cNvSpPr>
            <a:spLocks noChangeArrowheads="1"/>
          </p:cNvSpPr>
          <p:nvPr/>
        </p:nvSpPr>
        <p:spPr bwMode="auto">
          <a:xfrm>
            <a:off x="4953000" y="2057400"/>
            <a:ext cx="1676400" cy="914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lgn="ctr">
              <a:spcBef>
                <a:spcPct val="0"/>
              </a:spcBef>
              <a:buFontTx/>
              <a:buNone/>
            </a:pPr>
            <a:r>
              <a:rPr lang="en-US" altLang="en-US" sz="1400"/>
              <a:t>Visual</a:t>
            </a:r>
          </a:p>
          <a:p>
            <a:pPr algn="ctr">
              <a:spcBef>
                <a:spcPct val="0"/>
              </a:spcBef>
              <a:buFontTx/>
              <a:buNone/>
            </a:pPr>
            <a:r>
              <a:rPr lang="en-US" altLang="en-US" sz="1400"/>
              <a:t>Spatial</a:t>
            </a:r>
          </a:p>
        </p:txBody>
      </p:sp>
      <p:sp>
        <p:nvSpPr>
          <p:cNvPr id="47114" name="Text Box 8"/>
          <p:cNvSpPr txBox="1">
            <a:spLocks noChangeArrowheads="1"/>
          </p:cNvSpPr>
          <p:nvPr/>
        </p:nvSpPr>
        <p:spPr bwMode="auto">
          <a:xfrm>
            <a:off x="8763000" y="3810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dirty="0"/>
              <a:t>Similarities</a:t>
            </a:r>
          </a:p>
        </p:txBody>
      </p:sp>
      <p:sp>
        <p:nvSpPr>
          <p:cNvPr id="47115" name="Text Box 9"/>
          <p:cNvSpPr txBox="1">
            <a:spLocks noChangeArrowheads="1"/>
          </p:cNvSpPr>
          <p:nvPr/>
        </p:nvSpPr>
        <p:spPr bwMode="auto">
          <a:xfrm>
            <a:off x="8763000" y="6858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Vocabulary</a:t>
            </a:r>
          </a:p>
        </p:txBody>
      </p:sp>
      <p:sp>
        <p:nvSpPr>
          <p:cNvPr id="47116" name="Text Box 10"/>
          <p:cNvSpPr txBox="1">
            <a:spLocks noChangeArrowheads="1"/>
          </p:cNvSpPr>
          <p:nvPr/>
        </p:nvSpPr>
        <p:spPr bwMode="auto">
          <a:xfrm>
            <a:off x="8763000" y="9906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Information</a:t>
            </a:r>
          </a:p>
        </p:txBody>
      </p:sp>
      <p:sp>
        <p:nvSpPr>
          <p:cNvPr id="47117" name="Text Box 11"/>
          <p:cNvSpPr txBox="1">
            <a:spLocks noChangeArrowheads="1"/>
          </p:cNvSpPr>
          <p:nvPr/>
        </p:nvSpPr>
        <p:spPr bwMode="auto">
          <a:xfrm>
            <a:off x="8763000" y="12954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Comprehension</a:t>
            </a:r>
          </a:p>
        </p:txBody>
      </p:sp>
      <p:sp>
        <p:nvSpPr>
          <p:cNvPr id="47118" name="Text Box 12"/>
          <p:cNvSpPr txBox="1">
            <a:spLocks noChangeArrowheads="1"/>
          </p:cNvSpPr>
          <p:nvPr/>
        </p:nvSpPr>
        <p:spPr bwMode="auto">
          <a:xfrm>
            <a:off x="8763000" y="3733800"/>
            <a:ext cx="1371600" cy="2540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Arithmetic</a:t>
            </a:r>
          </a:p>
        </p:txBody>
      </p:sp>
      <p:sp>
        <p:nvSpPr>
          <p:cNvPr id="47119" name="Text Box 13"/>
          <p:cNvSpPr txBox="1">
            <a:spLocks noChangeArrowheads="1"/>
          </p:cNvSpPr>
          <p:nvPr/>
        </p:nvSpPr>
        <p:spPr bwMode="auto">
          <a:xfrm>
            <a:off x="8763000" y="42418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Digit Span</a:t>
            </a:r>
          </a:p>
        </p:txBody>
      </p:sp>
      <p:sp>
        <p:nvSpPr>
          <p:cNvPr id="47120" name="Text Box 14"/>
          <p:cNvSpPr txBox="1">
            <a:spLocks noChangeArrowheads="1"/>
          </p:cNvSpPr>
          <p:nvPr/>
        </p:nvSpPr>
        <p:spPr bwMode="auto">
          <a:xfrm>
            <a:off x="8763000" y="45466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Picture Span</a:t>
            </a:r>
          </a:p>
        </p:txBody>
      </p:sp>
      <p:sp>
        <p:nvSpPr>
          <p:cNvPr id="47121" name="Text Box 15"/>
          <p:cNvSpPr txBox="1">
            <a:spLocks noChangeArrowheads="1"/>
          </p:cNvSpPr>
          <p:nvPr/>
        </p:nvSpPr>
        <p:spPr bwMode="auto">
          <a:xfrm>
            <a:off x="8763000" y="19558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Block Design</a:t>
            </a:r>
          </a:p>
        </p:txBody>
      </p:sp>
      <p:sp>
        <p:nvSpPr>
          <p:cNvPr id="47122" name="Text Box 16"/>
          <p:cNvSpPr txBox="1">
            <a:spLocks noChangeArrowheads="1"/>
          </p:cNvSpPr>
          <p:nvPr/>
        </p:nvSpPr>
        <p:spPr bwMode="auto">
          <a:xfrm>
            <a:off x="8763000" y="22606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Visual Puzzles</a:t>
            </a:r>
          </a:p>
        </p:txBody>
      </p:sp>
      <p:sp>
        <p:nvSpPr>
          <p:cNvPr id="47123" name="Text Box 17"/>
          <p:cNvSpPr txBox="1">
            <a:spLocks noChangeArrowheads="1"/>
          </p:cNvSpPr>
          <p:nvPr/>
        </p:nvSpPr>
        <p:spPr bwMode="auto">
          <a:xfrm>
            <a:off x="8763000" y="28194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Matrix Reasoning</a:t>
            </a:r>
          </a:p>
        </p:txBody>
      </p:sp>
      <p:sp>
        <p:nvSpPr>
          <p:cNvPr id="47124" name="Text Box 18"/>
          <p:cNvSpPr txBox="1">
            <a:spLocks noChangeArrowheads="1"/>
          </p:cNvSpPr>
          <p:nvPr/>
        </p:nvSpPr>
        <p:spPr bwMode="auto">
          <a:xfrm>
            <a:off x="8763000" y="31242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Figure Weights</a:t>
            </a:r>
          </a:p>
        </p:txBody>
      </p:sp>
      <p:sp>
        <p:nvSpPr>
          <p:cNvPr id="47125" name="Text Box 19"/>
          <p:cNvSpPr txBox="1">
            <a:spLocks noChangeArrowheads="1"/>
          </p:cNvSpPr>
          <p:nvPr/>
        </p:nvSpPr>
        <p:spPr bwMode="auto">
          <a:xfrm>
            <a:off x="8763000" y="5434013"/>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Coding</a:t>
            </a:r>
          </a:p>
        </p:txBody>
      </p:sp>
      <p:sp>
        <p:nvSpPr>
          <p:cNvPr id="47126" name="Text Box 20"/>
          <p:cNvSpPr txBox="1">
            <a:spLocks noChangeArrowheads="1"/>
          </p:cNvSpPr>
          <p:nvPr/>
        </p:nvSpPr>
        <p:spPr bwMode="auto">
          <a:xfrm>
            <a:off x="8763000" y="34290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Picture Concepts</a:t>
            </a:r>
          </a:p>
        </p:txBody>
      </p:sp>
      <p:sp>
        <p:nvSpPr>
          <p:cNvPr id="47127" name="Text Box 21"/>
          <p:cNvSpPr txBox="1">
            <a:spLocks noChangeArrowheads="1"/>
          </p:cNvSpPr>
          <p:nvPr/>
        </p:nvSpPr>
        <p:spPr bwMode="auto">
          <a:xfrm>
            <a:off x="8763000" y="48514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Letter-Number </a:t>
            </a:r>
            <a:r>
              <a:rPr lang="en-US" altLang="en-US" sz="1000" dirty="0" err="1"/>
              <a:t>Sq</a:t>
            </a:r>
            <a:endParaRPr lang="en-US" altLang="en-US" sz="1000" dirty="0"/>
          </a:p>
        </p:txBody>
      </p:sp>
      <p:sp>
        <p:nvSpPr>
          <p:cNvPr id="47128" name="Text Box 22"/>
          <p:cNvSpPr txBox="1">
            <a:spLocks noChangeArrowheads="1"/>
          </p:cNvSpPr>
          <p:nvPr/>
        </p:nvSpPr>
        <p:spPr bwMode="auto">
          <a:xfrm>
            <a:off x="8763000" y="60706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Cancellation</a:t>
            </a:r>
          </a:p>
        </p:txBody>
      </p:sp>
      <p:sp>
        <p:nvSpPr>
          <p:cNvPr id="47129" name="Text Box 23"/>
          <p:cNvSpPr txBox="1">
            <a:spLocks noChangeArrowheads="1"/>
          </p:cNvSpPr>
          <p:nvPr/>
        </p:nvSpPr>
        <p:spPr bwMode="auto">
          <a:xfrm>
            <a:off x="8763000" y="5765800"/>
            <a:ext cx="13716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spcBef>
                <a:spcPct val="0"/>
              </a:spcBef>
              <a:buFontTx/>
              <a:buNone/>
            </a:pPr>
            <a:r>
              <a:rPr lang="en-US" altLang="en-US" sz="1000"/>
              <a:t>Symbol Search</a:t>
            </a:r>
          </a:p>
        </p:txBody>
      </p:sp>
      <p:cxnSp>
        <p:nvCxnSpPr>
          <p:cNvPr id="47130" name="AutoShape 24"/>
          <p:cNvCxnSpPr>
            <a:cxnSpLocks noChangeShapeType="1"/>
            <a:stCxn id="47112" idx="7"/>
            <a:endCxn id="47114" idx="1"/>
          </p:cNvCxnSpPr>
          <p:nvPr/>
        </p:nvCxnSpPr>
        <p:spPr bwMode="auto">
          <a:xfrm flipV="1">
            <a:off x="6307138" y="508001"/>
            <a:ext cx="2455862" cy="6699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31" name="AutoShape 25"/>
          <p:cNvCxnSpPr>
            <a:cxnSpLocks noChangeShapeType="1"/>
            <a:stCxn id="47112" idx="7"/>
            <a:endCxn id="47115" idx="1"/>
          </p:cNvCxnSpPr>
          <p:nvPr/>
        </p:nvCxnSpPr>
        <p:spPr bwMode="auto">
          <a:xfrm flipV="1">
            <a:off x="6307138" y="812801"/>
            <a:ext cx="2455862" cy="3651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32" name="AutoShape 26"/>
          <p:cNvCxnSpPr>
            <a:cxnSpLocks noChangeShapeType="1"/>
            <a:stCxn id="47112" idx="7"/>
            <a:endCxn id="47116" idx="1"/>
          </p:cNvCxnSpPr>
          <p:nvPr/>
        </p:nvCxnSpPr>
        <p:spPr bwMode="auto">
          <a:xfrm flipV="1">
            <a:off x="6307138" y="1117601"/>
            <a:ext cx="2455862" cy="603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33" name="AutoShape 27"/>
          <p:cNvCxnSpPr>
            <a:cxnSpLocks noChangeShapeType="1"/>
            <a:stCxn id="47112" idx="7"/>
            <a:endCxn id="47117" idx="1"/>
          </p:cNvCxnSpPr>
          <p:nvPr/>
        </p:nvCxnSpPr>
        <p:spPr bwMode="auto">
          <a:xfrm>
            <a:off x="6307138" y="1177926"/>
            <a:ext cx="2455862" cy="244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34" name="AutoShape 28"/>
          <p:cNvCxnSpPr>
            <a:cxnSpLocks noChangeShapeType="1"/>
            <a:stCxn id="47152" idx="6"/>
            <a:endCxn id="47119" idx="1"/>
          </p:cNvCxnSpPr>
          <p:nvPr/>
        </p:nvCxnSpPr>
        <p:spPr bwMode="auto">
          <a:xfrm flipV="1">
            <a:off x="6553200" y="4368800"/>
            <a:ext cx="2209800" cy="203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35" name="AutoShape 29"/>
          <p:cNvCxnSpPr>
            <a:cxnSpLocks noChangeShapeType="1"/>
            <a:stCxn id="47152" idx="6"/>
            <a:endCxn id="47120" idx="1"/>
          </p:cNvCxnSpPr>
          <p:nvPr/>
        </p:nvCxnSpPr>
        <p:spPr bwMode="auto">
          <a:xfrm>
            <a:off x="6553200" y="4572000"/>
            <a:ext cx="2209800" cy="101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36" name="AutoShape 30"/>
          <p:cNvCxnSpPr>
            <a:cxnSpLocks noChangeShapeType="1"/>
            <a:stCxn id="47150" idx="6"/>
            <a:endCxn id="47118" idx="1"/>
          </p:cNvCxnSpPr>
          <p:nvPr/>
        </p:nvCxnSpPr>
        <p:spPr bwMode="auto">
          <a:xfrm>
            <a:off x="6553200" y="3505200"/>
            <a:ext cx="2209800" cy="355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37" name="AutoShape 31"/>
          <p:cNvCxnSpPr>
            <a:cxnSpLocks noChangeShapeType="1"/>
            <a:stCxn id="47113" idx="6"/>
            <a:endCxn id="47121" idx="1"/>
          </p:cNvCxnSpPr>
          <p:nvPr/>
        </p:nvCxnSpPr>
        <p:spPr bwMode="auto">
          <a:xfrm flipV="1">
            <a:off x="6629400" y="2082800"/>
            <a:ext cx="2133600" cy="431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38" name="AutoShape 32"/>
          <p:cNvCxnSpPr>
            <a:cxnSpLocks noChangeShapeType="1"/>
            <a:stCxn id="47113" idx="6"/>
            <a:endCxn id="47122" idx="1"/>
          </p:cNvCxnSpPr>
          <p:nvPr/>
        </p:nvCxnSpPr>
        <p:spPr bwMode="auto">
          <a:xfrm flipV="1">
            <a:off x="6629400" y="2387600"/>
            <a:ext cx="2133600" cy="127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39" name="AutoShape 33"/>
          <p:cNvCxnSpPr>
            <a:cxnSpLocks noChangeShapeType="1"/>
            <a:stCxn id="47150" idx="6"/>
            <a:endCxn id="47123" idx="1"/>
          </p:cNvCxnSpPr>
          <p:nvPr/>
        </p:nvCxnSpPr>
        <p:spPr bwMode="auto">
          <a:xfrm flipV="1">
            <a:off x="6553200" y="2946400"/>
            <a:ext cx="2209800" cy="558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40" name="AutoShape 34"/>
          <p:cNvCxnSpPr>
            <a:cxnSpLocks noChangeShapeType="1"/>
            <a:stCxn id="47150" idx="6"/>
            <a:endCxn id="47124" idx="1"/>
          </p:cNvCxnSpPr>
          <p:nvPr/>
        </p:nvCxnSpPr>
        <p:spPr bwMode="auto">
          <a:xfrm flipV="1">
            <a:off x="6553200" y="3251200"/>
            <a:ext cx="2209800" cy="254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41" name="AutoShape 35"/>
          <p:cNvCxnSpPr>
            <a:cxnSpLocks noChangeShapeType="1"/>
            <a:stCxn id="47150" idx="6"/>
            <a:endCxn id="47126" idx="1"/>
          </p:cNvCxnSpPr>
          <p:nvPr/>
        </p:nvCxnSpPr>
        <p:spPr bwMode="auto">
          <a:xfrm>
            <a:off x="6553200" y="3505200"/>
            <a:ext cx="2209800" cy="50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42" name="AutoShape 36"/>
          <p:cNvCxnSpPr>
            <a:cxnSpLocks noChangeShapeType="1"/>
            <a:stCxn id="47152" idx="6"/>
            <a:endCxn id="47127" idx="1"/>
          </p:cNvCxnSpPr>
          <p:nvPr/>
        </p:nvCxnSpPr>
        <p:spPr bwMode="auto">
          <a:xfrm>
            <a:off x="6553200" y="4572000"/>
            <a:ext cx="2209800" cy="406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43" name="AutoShape 37"/>
          <p:cNvCxnSpPr>
            <a:cxnSpLocks noChangeShapeType="1"/>
            <a:stCxn id="47148" idx="6"/>
            <a:endCxn id="47125" idx="1"/>
          </p:cNvCxnSpPr>
          <p:nvPr/>
        </p:nvCxnSpPr>
        <p:spPr bwMode="auto">
          <a:xfrm flipV="1">
            <a:off x="6553200" y="5561014"/>
            <a:ext cx="2209800" cy="1539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44" name="AutoShape 38"/>
          <p:cNvCxnSpPr>
            <a:cxnSpLocks noChangeShapeType="1"/>
            <a:stCxn id="47148" idx="6"/>
            <a:endCxn id="47129" idx="1"/>
          </p:cNvCxnSpPr>
          <p:nvPr/>
        </p:nvCxnSpPr>
        <p:spPr bwMode="auto">
          <a:xfrm>
            <a:off x="6553200" y="5715000"/>
            <a:ext cx="2209800" cy="177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45" name="AutoShape 39"/>
          <p:cNvCxnSpPr>
            <a:cxnSpLocks noChangeShapeType="1"/>
            <a:stCxn id="47148" idx="6"/>
            <a:endCxn id="47128" idx="1"/>
          </p:cNvCxnSpPr>
          <p:nvPr/>
        </p:nvCxnSpPr>
        <p:spPr bwMode="auto">
          <a:xfrm>
            <a:off x="6553200" y="5715000"/>
            <a:ext cx="2209800" cy="482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46" name="AutoShape 40"/>
          <p:cNvCxnSpPr>
            <a:cxnSpLocks noChangeShapeType="1"/>
            <a:stCxn id="47111" idx="6"/>
            <a:endCxn id="47112" idx="3"/>
          </p:cNvCxnSpPr>
          <p:nvPr/>
        </p:nvCxnSpPr>
        <p:spPr bwMode="auto">
          <a:xfrm flipV="1">
            <a:off x="3429001" y="1717676"/>
            <a:ext cx="1693863" cy="18637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47" name="AutoShape 41"/>
          <p:cNvCxnSpPr>
            <a:cxnSpLocks noChangeShapeType="1"/>
            <a:stCxn id="47111" idx="6"/>
            <a:endCxn id="47113" idx="2"/>
          </p:cNvCxnSpPr>
          <p:nvPr/>
        </p:nvCxnSpPr>
        <p:spPr bwMode="auto">
          <a:xfrm flipV="1">
            <a:off x="3429000" y="2514600"/>
            <a:ext cx="1524000" cy="1066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48" name="Oval 42"/>
          <p:cNvSpPr>
            <a:spLocks noChangeArrowheads="1"/>
          </p:cNvSpPr>
          <p:nvPr/>
        </p:nvSpPr>
        <p:spPr bwMode="auto">
          <a:xfrm>
            <a:off x="4876800" y="5257800"/>
            <a:ext cx="1676400" cy="914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lgn="ctr">
              <a:spcBef>
                <a:spcPct val="0"/>
              </a:spcBef>
              <a:buFontTx/>
              <a:buNone/>
            </a:pPr>
            <a:r>
              <a:rPr lang="en-US" altLang="en-US" sz="1400"/>
              <a:t>Processing </a:t>
            </a:r>
          </a:p>
          <a:p>
            <a:pPr algn="ctr">
              <a:spcBef>
                <a:spcPct val="0"/>
              </a:spcBef>
              <a:buFontTx/>
              <a:buNone/>
            </a:pPr>
            <a:r>
              <a:rPr lang="en-US" altLang="en-US" sz="1400"/>
              <a:t>Speed</a:t>
            </a:r>
          </a:p>
        </p:txBody>
      </p:sp>
      <p:cxnSp>
        <p:nvCxnSpPr>
          <p:cNvPr id="47149" name="AutoShape 43"/>
          <p:cNvCxnSpPr>
            <a:cxnSpLocks noChangeShapeType="1"/>
            <a:stCxn id="47111" idx="6"/>
            <a:endCxn id="47148" idx="2"/>
          </p:cNvCxnSpPr>
          <p:nvPr/>
        </p:nvCxnSpPr>
        <p:spPr bwMode="auto">
          <a:xfrm>
            <a:off x="3429000" y="3581400"/>
            <a:ext cx="1447800" cy="2133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50" name="Oval 44"/>
          <p:cNvSpPr>
            <a:spLocks noChangeArrowheads="1"/>
          </p:cNvSpPr>
          <p:nvPr/>
        </p:nvSpPr>
        <p:spPr bwMode="auto">
          <a:xfrm>
            <a:off x="4876800" y="3048000"/>
            <a:ext cx="1676400" cy="914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lgn="ctr">
              <a:spcBef>
                <a:spcPct val="0"/>
              </a:spcBef>
              <a:buFontTx/>
              <a:buNone/>
            </a:pPr>
            <a:r>
              <a:rPr lang="en-US" altLang="en-US" sz="1400"/>
              <a:t>Fluid </a:t>
            </a:r>
          </a:p>
          <a:p>
            <a:pPr algn="ctr">
              <a:spcBef>
                <a:spcPct val="0"/>
              </a:spcBef>
              <a:buFontTx/>
              <a:buNone/>
            </a:pPr>
            <a:r>
              <a:rPr lang="en-US" altLang="en-US" sz="1400"/>
              <a:t>Reasoning</a:t>
            </a:r>
          </a:p>
        </p:txBody>
      </p:sp>
      <p:cxnSp>
        <p:nvCxnSpPr>
          <p:cNvPr id="47151" name="AutoShape 45"/>
          <p:cNvCxnSpPr>
            <a:cxnSpLocks noChangeShapeType="1"/>
            <a:stCxn id="47111" idx="6"/>
            <a:endCxn id="47150" idx="2"/>
          </p:cNvCxnSpPr>
          <p:nvPr/>
        </p:nvCxnSpPr>
        <p:spPr bwMode="auto">
          <a:xfrm flipV="1">
            <a:off x="3429000" y="3505200"/>
            <a:ext cx="1447800" cy="76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52" name="Oval 46"/>
          <p:cNvSpPr>
            <a:spLocks noChangeArrowheads="1"/>
          </p:cNvSpPr>
          <p:nvPr/>
        </p:nvSpPr>
        <p:spPr bwMode="auto">
          <a:xfrm>
            <a:off x="4876800" y="4114800"/>
            <a:ext cx="1676400" cy="914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itchFamily="34" charset="0"/>
                <a:ea typeface="ＭＳ Ｐゴシック" pitchFamily="34" charset="-128"/>
              </a:defRPr>
            </a:lvl1pPr>
            <a:lvl2pPr marL="742950" indent="-285750">
              <a:spcBef>
                <a:spcPct val="20000"/>
              </a:spcBef>
              <a:buChar char="–"/>
              <a:defRPr sz="2400">
                <a:solidFill>
                  <a:schemeClr val="tx1"/>
                </a:solidFill>
                <a:latin typeface="Verdana" pitchFamily="34"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Verdana" pitchFamily="34" charset="0"/>
                <a:ea typeface="ＭＳ Ｐゴシック" pitchFamily="34" charset="-128"/>
              </a:defRPr>
            </a:lvl3pPr>
            <a:lvl4pPr marL="1600200" indent="-228600">
              <a:spcBef>
                <a:spcPct val="20000"/>
              </a:spcBef>
              <a:buChar char="–"/>
              <a:defRPr>
                <a:solidFill>
                  <a:schemeClr val="tx1"/>
                </a:solidFill>
                <a:latin typeface="Verdana" pitchFamily="34" charset="0"/>
                <a:ea typeface="ＭＳ Ｐゴシック" pitchFamily="34" charset="-128"/>
              </a:defRPr>
            </a:lvl4pPr>
            <a:lvl5pPr marL="2057400" indent="-228600">
              <a:spcBef>
                <a:spcPct val="20000"/>
              </a:spcBef>
              <a:buChar char="»"/>
              <a:defRPr>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ＭＳ Ｐゴシック" pitchFamily="34" charset="-128"/>
              </a:defRPr>
            </a:lvl9pPr>
          </a:lstStyle>
          <a:p>
            <a:pPr algn="ctr">
              <a:spcBef>
                <a:spcPct val="0"/>
              </a:spcBef>
              <a:buFontTx/>
              <a:buNone/>
            </a:pPr>
            <a:r>
              <a:rPr lang="en-US" altLang="en-US" sz="1400"/>
              <a:t>Working </a:t>
            </a:r>
          </a:p>
          <a:p>
            <a:pPr algn="ctr">
              <a:spcBef>
                <a:spcPct val="0"/>
              </a:spcBef>
              <a:buFontTx/>
              <a:buNone/>
            </a:pPr>
            <a:r>
              <a:rPr lang="en-US" altLang="en-US" sz="1400"/>
              <a:t>Memory</a:t>
            </a:r>
          </a:p>
        </p:txBody>
      </p:sp>
      <p:cxnSp>
        <p:nvCxnSpPr>
          <p:cNvPr id="47153" name="AutoShape 47"/>
          <p:cNvCxnSpPr>
            <a:cxnSpLocks noChangeShapeType="1"/>
            <a:stCxn id="47111" idx="6"/>
            <a:endCxn id="47152" idx="2"/>
          </p:cNvCxnSpPr>
          <p:nvPr/>
        </p:nvCxnSpPr>
        <p:spPr bwMode="auto">
          <a:xfrm>
            <a:off x="3429000" y="3581400"/>
            <a:ext cx="1447800" cy="990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54" name="AutoShape 30"/>
          <p:cNvCxnSpPr>
            <a:cxnSpLocks noChangeShapeType="1"/>
            <a:stCxn id="47152" idx="6"/>
            <a:endCxn id="47118" idx="1"/>
          </p:cNvCxnSpPr>
          <p:nvPr/>
        </p:nvCxnSpPr>
        <p:spPr bwMode="auto">
          <a:xfrm flipV="1">
            <a:off x="6553200" y="3860800"/>
            <a:ext cx="2209800" cy="711200"/>
          </a:xfrm>
          <a:prstGeom prst="straightConnector1">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30"/>
          <p:cNvCxnSpPr>
            <a:cxnSpLocks noChangeShapeType="1"/>
            <a:stCxn id="47112" idx="6"/>
            <a:endCxn id="47118" idx="1"/>
          </p:cNvCxnSpPr>
          <p:nvPr/>
        </p:nvCxnSpPr>
        <p:spPr bwMode="auto">
          <a:xfrm>
            <a:off x="6553200" y="1447800"/>
            <a:ext cx="2209800" cy="2413000"/>
          </a:xfrm>
          <a:prstGeom prst="straightConnector1">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855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2800" b="1" dirty="0"/>
              <a:t>Subtest Types and Categories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08760274"/>
              </p:ext>
            </p:extLst>
          </p:nvPr>
        </p:nvGraphicFramePr>
        <p:xfrm>
          <a:off x="1828800" y="1447800"/>
          <a:ext cx="8362950" cy="4053840"/>
        </p:xfrm>
        <a:graphic>
          <a:graphicData uri="http://schemas.openxmlformats.org/drawingml/2006/table">
            <a:tbl>
              <a:tblPr firstRow="1" bandRow="1">
                <a:tableStyleId>{5FD0F851-EC5A-4D38-B0AD-8093EC10F338}</a:tableStyleId>
              </a:tblPr>
              <a:tblGrid>
                <a:gridCol w="2787650">
                  <a:extLst>
                    <a:ext uri="{9D8B030D-6E8A-4147-A177-3AD203B41FA5}">
                      <a16:colId xmlns="" xmlns:a16="http://schemas.microsoft.com/office/drawing/2014/main" val="20000"/>
                    </a:ext>
                  </a:extLst>
                </a:gridCol>
                <a:gridCol w="2787650">
                  <a:extLst>
                    <a:ext uri="{9D8B030D-6E8A-4147-A177-3AD203B41FA5}">
                      <a16:colId xmlns="" xmlns:a16="http://schemas.microsoft.com/office/drawing/2014/main" val="20001"/>
                    </a:ext>
                  </a:extLst>
                </a:gridCol>
                <a:gridCol w="2787650">
                  <a:extLst>
                    <a:ext uri="{9D8B030D-6E8A-4147-A177-3AD203B41FA5}">
                      <a16:colId xmlns="" xmlns:a16="http://schemas.microsoft.com/office/drawing/2014/main" val="20002"/>
                    </a:ext>
                  </a:extLst>
                </a:gridCol>
              </a:tblGrid>
              <a:tr h="370840">
                <a:tc>
                  <a:txBody>
                    <a:bodyPr/>
                    <a:lstStyle/>
                    <a:p>
                      <a:pPr marL="0" marR="0" algn="ctr">
                        <a:spcBef>
                          <a:spcPts val="0"/>
                        </a:spcBef>
                        <a:spcAft>
                          <a:spcPts val="0"/>
                        </a:spcAft>
                        <a:tabLst>
                          <a:tab pos="1485900" algn="l"/>
                          <a:tab pos="2286000" algn="l"/>
                        </a:tabLst>
                      </a:pPr>
                      <a:r>
                        <a:rPr lang="en-US" sz="2000" dirty="0"/>
                        <a:t>Subtest</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Score Type</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Category</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0"/>
                  </a:ext>
                </a:extLst>
              </a:tr>
              <a:tr h="370840">
                <a:tc>
                  <a:txBody>
                    <a:bodyPr/>
                    <a:lstStyle/>
                    <a:p>
                      <a:pPr marL="0" marR="0" algn="ctr">
                        <a:spcBef>
                          <a:spcPts val="0"/>
                        </a:spcBef>
                        <a:spcAft>
                          <a:spcPts val="0"/>
                        </a:spcAft>
                        <a:tabLst>
                          <a:tab pos="1485900" algn="l"/>
                          <a:tab pos="2286000" algn="l"/>
                        </a:tabLst>
                      </a:pPr>
                      <a:r>
                        <a:rPr lang="en-US" sz="2000" dirty="0"/>
                        <a:t>Block Design</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Primary (FSIQ)</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marL="0" marR="0" algn="ctr">
                        <a:spcBef>
                          <a:spcPts val="0"/>
                        </a:spcBef>
                        <a:spcAft>
                          <a:spcPts val="0"/>
                        </a:spcAft>
                        <a:tabLst>
                          <a:tab pos="1485900" algn="l"/>
                          <a:tab pos="2286000" algn="l"/>
                        </a:tabLst>
                      </a:pPr>
                      <a:r>
                        <a:rPr lang="en-US" sz="2000" dirty="0"/>
                        <a:t>Similarities</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Primary (FSIQ)</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marL="0" marR="0" algn="ctr">
                        <a:spcBef>
                          <a:spcPts val="0"/>
                        </a:spcBef>
                        <a:spcAft>
                          <a:spcPts val="0"/>
                        </a:spcAft>
                        <a:tabLst>
                          <a:tab pos="1485900" algn="l"/>
                          <a:tab pos="2286000" algn="l"/>
                        </a:tabLst>
                      </a:pPr>
                      <a:r>
                        <a:rPr lang="en-US" sz="2000" dirty="0"/>
                        <a:t>Matrix</a:t>
                      </a:r>
                      <a:r>
                        <a:rPr lang="en-US" sz="2000" baseline="0" dirty="0"/>
                        <a:t> Reasoning</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Primary (FSIQ)</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3"/>
                  </a:ext>
                </a:extLst>
              </a:tr>
              <a:tr h="370840">
                <a:tc>
                  <a:txBody>
                    <a:bodyPr/>
                    <a:lstStyle/>
                    <a:p>
                      <a:pPr marL="0" marR="0" algn="ctr">
                        <a:spcBef>
                          <a:spcPts val="0"/>
                        </a:spcBef>
                        <a:spcAft>
                          <a:spcPts val="0"/>
                        </a:spcAft>
                        <a:tabLst>
                          <a:tab pos="1485900" algn="l"/>
                          <a:tab pos="2286000" algn="l"/>
                        </a:tabLst>
                      </a:pPr>
                      <a:r>
                        <a:rPr lang="en-US" sz="2000" dirty="0"/>
                        <a:t>Digit</a:t>
                      </a:r>
                      <a:r>
                        <a:rPr lang="en-US" sz="2000" baseline="0" dirty="0"/>
                        <a:t> Span</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Primary (FSIQ)</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4"/>
                  </a:ext>
                </a:extLst>
              </a:tr>
              <a:tr h="370840">
                <a:tc>
                  <a:txBody>
                    <a:bodyPr/>
                    <a:lstStyle/>
                    <a:p>
                      <a:pPr marL="0" marR="0" algn="ctr">
                        <a:spcBef>
                          <a:spcPts val="0"/>
                        </a:spcBef>
                        <a:spcAft>
                          <a:spcPts val="0"/>
                        </a:spcAft>
                        <a:tabLst>
                          <a:tab pos="1485900" algn="l"/>
                          <a:tab pos="2286000" algn="l"/>
                        </a:tabLst>
                      </a:pPr>
                      <a:r>
                        <a:rPr lang="en-US" sz="2000" dirty="0"/>
                        <a:t>Coding</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Primary (FSIQ)</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5"/>
                  </a:ext>
                </a:extLst>
              </a:tr>
              <a:tr h="365760">
                <a:tc>
                  <a:txBody>
                    <a:bodyPr/>
                    <a:lstStyle/>
                    <a:p>
                      <a:pPr marL="0" marR="0" algn="ctr">
                        <a:spcBef>
                          <a:spcPts val="0"/>
                        </a:spcBef>
                        <a:spcAft>
                          <a:spcPts val="0"/>
                        </a:spcAft>
                        <a:tabLst>
                          <a:tab pos="1485900" algn="l"/>
                          <a:tab pos="2286000" algn="l"/>
                        </a:tabLst>
                      </a:pPr>
                      <a:r>
                        <a:rPr lang="en-US" sz="2000" dirty="0"/>
                        <a:t>Vocabulary</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Primary (FSIQ)</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6"/>
                  </a:ext>
                </a:extLst>
              </a:tr>
              <a:tr h="365760">
                <a:tc>
                  <a:txBody>
                    <a:bodyPr/>
                    <a:lstStyle/>
                    <a:p>
                      <a:pPr marL="0" marR="0" algn="ctr">
                        <a:spcBef>
                          <a:spcPts val="0"/>
                        </a:spcBef>
                        <a:spcAft>
                          <a:spcPts val="0"/>
                        </a:spcAft>
                        <a:tabLst>
                          <a:tab pos="1485900" algn="l"/>
                          <a:tab pos="2286000" algn="l"/>
                        </a:tabLst>
                      </a:pPr>
                      <a:r>
                        <a:rPr lang="en-US" sz="2000" dirty="0"/>
                        <a:t>Figure</a:t>
                      </a:r>
                      <a:r>
                        <a:rPr lang="en-US" sz="2000" baseline="0" dirty="0"/>
                        <a:t> Weights</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Primary (FSIQ)</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7"/>
                  </a:ext>
                </a:extLst>
              </a:tr>
              <a:tr h="365760">
                <a:tc>
                  <a:txBody>
                    <a:bodyPr/>
                    <a:lstStyle/>
                    <a:p>
                      <a:pPr marL="0" marR="0" algn="ctr">
                        <a:spcBef>
                          <a:spcPts val="0"/>
                        </a:spcBef>
                        <a:spcAft>
                          <a:spcPts val="0"/>
                        </a:spcAft>
                        <a:tabLst>
                          <a:tab pos="1485900" algn="l"/>
                          <a:tab pos="2286000" algn="l"/>
                        </a:tabLst>
                      </a:pPr>
                      <a:r>
                        <a:rPr lang="en-US" sz="2000" dirty="0">
                          <a:solidFill>
                            <a:srgbClr val="FF0000"/>
                          </a:solidFill>
                        </a:rPr>
                        <a:t>Visual</a:t>
                      </a:r>
                      <a:r>
                        <a:rPr lang="en-US" sz="2000" baseline="0" dirty="0">
                          <a:solidFill>
                            <a:srgbClr val="FF0000"/>
                          </a:solidFill>
                        </a:rPr>
                        <a:t> Puzzles</a:t>
                      </a:r>
                      <a:endParaRPr lang="en-US" sz="2000" dirty="0">
                        <a:solidFill>
                          <a:srgbClr val="FF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solidFill>
                            <a:srgbClr val="FF0000"/>
                          </a:solidFill>
                        </a:rPr>
                        <a:t>Scaled</a:t>
                      </a:r>
                      <a:endParaRPr lang="en-US" sz="2000" dirty="0">
                        <a:solidFill>
                          <a:srgbClr val="FF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solidFill>
                            <a:srgbClr val="FF0000"/>
                          </a:solidFill>
                        </a:rPr>
                        <a:t>Primary</a:t>
                      </a:r>
                      <a:endParaRPr lang="en-US" sz="2000" dirty="0">
                        <a:solidFill>
                          <a:srgbClr val="FF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8"/>
                  </a:ext>
                </a:extLst>
              </a:tr>
              <a:tr h="365760">
                <a:tc>
                  <a:txBody>
                    <a:bodyPr/>
                    <a:lstStyle/>
                    <a:p>
                      <a:pPr marL="0" marR="0" algn="ctr">
                        <a:spcBef>
                          <a:spcPts val="0"/>
                        </a:spcBef>
                        <a:spcAft>
                          <a:spcPts val="0"/>
                        </a:spcAft>
                        <a:tabLst>
                          <a:tab pos="1485900" algn="l"/>
                          <a:tab pos="2286000" algn="l"/>
                        </a:tabLst>
                      </a:pPr>
                      <a:r>
                        <a:rPr lang="en-US" sz="2000" dirty="0">
                          <a:solidFill>
                            <a:srgbClr val="FF0000"/>
                          </a:solidFill>
                        </a:rPr>
                        <a:t>Picture</a:t>
                      </a:r>
                      <a:r>
                        <a:rPr lang="en-US" sz="2000" baseline="0" dirty="0">
                          <a:solidFill>
                            <a:srgbClr val="FF0000"/>
                          </a:solidFill>
                        </a:rPr>
                        <a:t> Span</a:t>
                      </a:r>
                      <a:endParaRPr lang="en-US" sz="2000" dirty="0">
                        <a:solidFill>
                          <a:srgbClr val="FF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solidFill>
                            <a:srgbClr val="FF0000"/>
                          </a:solidFill>
                        </a:rPr>
                        <a:t>Scaled</a:t>
                      </a:r>
                      <a:endParaRPr lang="en-US" sz="2000" dirty="0">
                        <a:solidFill>
                          <a:srgbClr val="FF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solidFill>
                            <a:srgbClr val="FF0000"/>
                          </a:solidFill>
                        </a:rPr>
                        <a:t>Primary</a:t>
                      </a:r>
                      <a:endParaRPr lang="en-US" sz="2000" dirty="0">
                        <a:solidFill>
                          <a:srgbClr val="FF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9"/>
                  </a:ext>
                </a:extLst>
              </a:tr>
              <a:tr h="365760">
                <a:tc>
                  <a:txBody>
                    <a:bodyPr/>
                    <a:lstStyle/>
                    <a:p>
                      <a:pPr marL="0" marR="0" algn="ctr">
                        <a:spcBef>
                          <a:spcPts val="0"/>
                        </a:spcBef>
                        <a:spcAft>
                          <a:spcPts val="0"/>
                        </a:spcAft>
                        <a:tabLst>
                          <a:tab pos="1485900" algn="l"/>
                          <a:tab pos="2286000" algn="l"/>
                        </a:tabLst>
                      </a:pPr>
                      <a:r>
                        <a:rPr lang="en-US" sz="2000" dirty="0">
                          <a:solidFill>
                            <a:srgbClr val="FF0000"/>
                          </a:solidFill>
                        </a:rPr>
                        <a:t>Symbol</a:t>
                      </a:r>
                      <a:r>
                        <a:rPr lang="en-US" sz="2000" baseline="0" dirty="0">
                          <a:solidFill>
                            <a:srgbClr val="FF0000"/>
                          </a:solidFill>
                        </a:rPr>
                        <a:t> Search</a:t>
                      </a:r>
                      <a:endParaRPr lang="en-US" sz="2000" dirty="0">
                        <a:solidFill>
                          <a:srgbClr val="FF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solidFill>
                            <a:srgbClr val="FF0000"/>
                          </a:solidFill>
                        </a:rPr>
                        <a:t>Scaled</a:t>
                      </a:r>
                      <a:endParaRPr lang="en-US" sz="2000" dirty="0">
                        <a:solidFill>
                          <a:srgbClr val="FF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solidFill>
                            <a:srgbClr val="FF0000"/>
                          </a:solidFill>
                        </a:rPr>
                        <a:t>Primary</a:t>
                      </a:r>
                      <a:endParaRPr lang="en-US" sz="2000" dirty="0">
                        <a:solidFill>
                          <a:srgbClr val="FF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10"/>
                  </a:ext>
                </a:extLst>
              </a:tr>
            </a:tbl>
          </a:graphicData>
        </a:graphic>
      </p:graphicFrame>
      <p:sp>
        <p:nvSpPr>
          <p:cNvPr id="3" name="Slide Number Placeholder 2"/>
          <p:cNvSpPr>
            <a:spLocks noGrp="1"/>
          </p:cNvSpPr>
          <p:nvPr>
            <p:ph type="sldNum" sz="quarter" idx="10"/>
          </p:nvPr>
        </p:nvSpPr>
        <p:spPr/>
        <p:txBody>
          <a:bodyPr/>
          <a:lstStyle/>
          <a:p>
            <a:fld id="{AA5783F1-DAF4-4209-9353-84A3B0B2582A}" type="slidenum">
              <a:rPr lang="en-US" smtClean="0"/>
              <a:pPr/>
              <a:t>11</a:t>
            </a:fld>
            <a:endParaRPr lang="en-US"/>
          </a:p>
        </p:txBody>
      </p:sp>
    </p:spTree>
    <p:extLst>
      <p:ext uri="{BB962C8B-B14F-4D97-AF65-F5344CB8AC3E}">
        <p14:creationId xmlns:p14="http://schemas.microsoft.com/office/powerpoint/2010/main" val="20447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srcRect/>
          <a:stretch/>
        </p:blipFill>
        <p:spPr>
          <a:xfrm>
            <a:off x="1524000" y="0"/>
            <a:ext cx="9144000" cy="6858000"/>
          </a:xfrm>
          <a:prstGeom prst="rect">
            <a:avLst/>
          </a:prstGeom>
          <a:noFill/>
          <a:ln>
            <a:noFill/>
          </a:ln>
        </p:spPr>
      </p:pic>
      <p:sp>
        <p:nvSpPr>
          <p:cNvPr id="100" name="Shape 100"/>
          <p:cNvSpPr txBox="1"/>
          <p:nvPr/>
        </p:nvSpPr>
        <p:spPr>
          <a:xfrm>
            <a:off x="2150526" y="457200"/>
            <a:ext cx="4478874" cy="762000"/>
          </a:xfrm>
          <a:prstGeom prst="rect">
            <a:avLst/>
          </a:prstGeom>
          <a:noFill/>
          <a:ln>
            <a:noFill/>
          </a:ln>
        </p:spPr>
        <p:txBody>
          <a:bodyPr lIns="91425" tIns="45700" rIns="91425" bIns="45700" anchor="t" anchorCtr="0">
            <a:noAutofit/>
          </a:bodyPr>
          <a:lstStyle/>
          <a:p>
            <a:pPr>
              <a:buSzPct val="25000"/>
            </a:pPr>
            <a:r>
              <a:rPr lang="en-US" sz="2800" b="1" dirty="0">
                <a:ea typeface="Calibri"/>
                <a:cs typeface="Calibri"/>
                <a:sym typeface="Calibri"/>
              </a:rPr>
              <a:t>Full Scale (FSIQ)</a:t>
            </a:r>
          </a:p>
        </p:txBody>
      </p:sp>
      <p:sp>
        <p:nvSpPr>
          <p:cNvPr id="101" name="Shape 101"/>
          <p:cNvSpPr txBox="1"/>
          <p:nvPr/>
        </p:nvSpPr>
        <p:spPr>
          <a:xfrm>
            <a:off x="2150527" y="1461814"/>
            <a:ext cx="3108806" cy="923329"/>
          </a:xfrm>
          <a:prstGeom prst="rect">
            <a:avLst/>
          </a:prstGeom>
          <a:noFill/>
          <a:ln>
            <a:noFill/>
          </a:ln>
        </p:spPr>
        <p:txBody>
          <a:bodyPr lIns="91425" tIns="45700" rIns="91425" bIns="45700" anchor="t" anchorCtr="0">
            <a:noAutofit/>
          </a:bodyPr>
          <a:lstStyle/>
          <a:p>
            <a:pPr>
              <a:spcAft>
                <a:spcPts val="1200"/>
              </a:spcAft>
              <a:buSzPct val="25000"/>
            </a:pPr>
            <a:r>
              <a:rPr lang="en-US" sz="2600" b="1">
                <a:solidFill>
                  <a:srgbClr val="00A389"/>
                </a:solidFill>
                <a:latin typeface="Calibri"/>
                <a:ea typeface="Calibri"/>
                <a:cs typeface="Calibri"/>
                <a:sym typeface="Calibri"/>
              </a:rPr>
              <a:t>Headline placed here</a:t>
            </a:r>
          </a:p>
          <a:p>
            <a:pPr>
              <a:spcAft>
                <a:spcPts val="1200"/>
              </a:spcAft>
              <a:buSzPct val="25000"/>
            </a:pPr>
            <a:r>
              <a:rPr lang="en-US">
                <a:solidFill>
                  <a:srgbClr val="595959"/>
                </a:solidFill>
                <a:latin typeface="Calibri"/>
                <a:ea typeface="Calibri"/>
                <a:cs typeface="Calibri"/>
                <a:sym typeface="Calibri"/>
              </a:rPr>
              <a:t>Text here…</a:t>
            </a:r>
          </a:p>
        </p:txBody>
      </p:sp>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6980"/>
          <a:stretch/>
        </p:blipFill>
        <p:spPr bwMode="auto">
          <a:xfrm>
            <a:off x="1563401" y="1143001"/>
            <a:ext cx="9073066" cy="291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90859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1885950" y="392113"/>
            <a:ext cx="8362950"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Enhance Clinical Utility (cont’d)</a:t>
            </a:r>
          </a:p>
        </p:txBody>
      </p:sp>
      <p:sp>
        <p:nvSpPr>
          <p:cNvPr id="360" name="Shape 360"/>
          <p:cNvSpPr txBox="1">
            <a:spLocks noGrp="1"/>
          </p:cNvSpPr>
          <p:nvPr>
            <p:ph type="body" idx="1"/>
          </p:nvPr>
        </p:nvSpPr>
        <p:spPr>
          <a:xfrm>
            <a:off x="1885950" y="1219201"/>
            <a:ext cx="8362950" cy="3720465"/>
          </a:xfrm>
          <a:prstGeom prst="rect">
            <a:avLst/>
          </a:prstGeom>
          <a:noFill/>
          <a:ln>
            <a:noFill/>
          </a:ln>
        </p:spPr>
        <p:txBody>
          <a:bodyPr vert="horz" lIns="91425" tIns="45700" rIns="91425" bIns="45700" rtlCol="0" anchor="t" anchorCtr="0">
            <a:spAutoFit/>
          </a:bodyPr>
          <a:lstStyle/>
          <a:p>
            <a:pPr marL="342900" indent="-165100">
              <a:spcBef>
                <a:spcPts val="0"/>
              </a:spcBef>
              <a:buClr>
                <a:schemeClr val="dk1"/>
              </a:buClr>
              <a:buNone/>
            </a:pPr>
            <a:endParaRPr>
              <a:solidFill>
                <a:schemeClr val="dk1"/>
              </a:solidFill>
              <a:latin typeface="Verdana"/>
              <a:ea typeface="Verdana"/>
              <a:cs typeface="Verdana"/>
              <a:sym typeface="Verdana"/>
            </a:endParaRPr>
          </a:p>
          <a:p>
            <a:pPr marL="342900" indent="-342900">
              <a:spcBef>
                <a:spcPts val="560"/>
              </a:spcBef>
              <a:buClr>
                <a:schemeClr val="dk1"/>
              </a:buClr>
              <a:buSzPct val="100000"/>
              <a:buFont typeface="Verdana"/>
              <a:buChar char="•"/>
            </a:pPr>
            <a:r>
              <a:rPr lang="en-US">
                <a:solidFill>
                  <a:schemeClr val="dk1"/>
                </a:solidFill>
                <a:latin typeface="Verdana"/>
                <a:ea typeface="Verdana"/>
                <a:cs typeface="Verdana"/>
                <a:sym typeface="Verdana"/>
              </a:rPr>
              <a:t>Ancillary Index Scores</a:t>
            </a:r>
          </a:p>
          <a:p>
            <a:pPr marL="742950" lvl="1" indent="-285750">
              <a:spcBef>
                <a:spcPts val="480"/>
              </a:spcBef>
              <a:buClr>
                <a:schemeClr val="dk1"/>
              </a:buClr>
              <a:buSzPct val="100000"/>
              <a:buFont typeface="Verdana"/>
              <a:buChar char="–"/>
            </a:pPr>
            <a:r>
              <a:rPr lang="en-US">
                <a:solidFill>
                  <a:schemeClr val="dk1"/>
                </a:solidFill>
                <a:latin typeface="Verdana"/>
                <a:ea typeface="Verdana"/>
                <a:cs typeface="Verdana"/>
                <a:sym typeface="Verdana"/>
              </a:rPr>
              <a:t>Quantitative Reasoning Index (QRI)</a:t>
            </a:r>
          </a:p>
          <a:p>
            <a:pPr marL="742950" lvl="1" indent="-285750">
              <a:spcBef>
                <a:spcPts val="480"/>
              </a:spcBef>
              <a:buClr>
                <a:schemeClr val="dk1"/>
              </a:buClr>
              <a:buSzPct val="100000"/>
              <a:buFont typeface="Verdana"/>
              <a:buChar char="–"/>
            </a:pPr>
            <a:r>
              <a:rPr lang="en-US">
                <a:solidFill>
                  <a:schemeClr val="dk1"/>
                </a:solidFill>
                <a:latin typeface="Verdana"/>
                <a:ea typeface="Verdana"/>
                <a:cs typeface="Verdana"/>
                <a:sym typeface="Verdana"/>
              </a:rPr>
              <a:t>Auditory Working Memory Index (AWMI)</a:t>
            </a:r>
          </a:p>
          <a:p>
            <a:pPr marL="742950" lvl="1" indent="-285750">
              <a:spcBef>
                <a:spcPts val="480"/>
              </a:spcBef>
              <a:buClr>
                <a:schemeClr val="dk1"/>
              </a:buClr>
              <a:buSzPct val="100000"/>
              <a:buFont typeface="Verdana"/>
              <a:buChar char="–"/>
            </a:pPr>
            <a:r>
              <a:rPr lang="en-US">
                <a:solidFill>
                  <a:schemeClr val="dk1"/>
                </a:solidFill>
                <a:latin typeface="Verdana"/>
                <a:ea typeface="Verdana"/>
                <a:cs typeface="Verdana"/>
                <a:sym typeface="Verdana"/>
              </a:rPr>
              <a:t>Nonverbal Index (NVI)</a:t>
            </a:r>
          </a:p>
          <a:p>
            <a:pPr marL="742950" lvl="1" indent="-285750">
              <a:spcBef>
                <a:spcPts val="480"/>
              </a:spcBef>
              <a:buClr>
                <a:schemeClr val="dk1"/>
              </a:buClr>
              <a:buSzPct val="100000"/>
              <a:buFont typeface="Verdana"/>
              <a:buChar char="–"/>
            </a:pPr>
            <a:r>
              <a:rPr lang="en-US">
                <a:solidFill>
                  <a:schemeClr val="dk1"/>
                </a:solidFill>
                <a:latin typeface="Verdana"/>
                <a:ea typeface="Verdana"/>
                <a:cs typeface="Verdana"/>
                <a:sym typeface="Verdana"/>
              </a:rPr>
              <a:t>General Ability Index (GAI)</a:t>
            </a:r>
          </a:p>
          <a:p>
            <a:pPr marL="742950" lvl="1" indent="-285750">
              <a:spcBef>
                <a:spcPts val="480"/>
              </a:spcBef>
              <a:buClr>
                <a:schemeClr val="dk1"/>
              </a:buClr>
              <a:buSzPct val="100000"/>
              <a:buFont typeface="Verdana"/>
              <a:buChar char="–"/>
            </a:pPr>
            <a:r>
              <a:rPr lang="en-US">
                <a:solidFill>
                  <a:schemeClr val="dk1"/>
                </a:solidFill>
                <a:latin typeface="Verdana"/>
                <a:ea typeface="Verdana"/>
                <a:cs typeface="Verdana"/>
                <a:sym typeface="Verdana"/>
              </a:rPr>
              <a:t>Cognitive Proficiency Index (CPI)</a:t>
            </a:r>
          </a:p>
          <a:p>
            <a:pPr marL="742950" lvl="1" indent="-133350">
              <a:spcBef>
                <a:spcPts val="480"/>
              </a:spcBef>
              <a:buClr>
                <a:schemeClr val="dk1"/>
              </a:buClr>
              <a:buNone/>
            </a:pPr>
            <a:endParaRPr b="1">
              <a:solidFill>
                <a:schemeClr val="dk1"/>
              </a:solidFill>
              <a:latin typeface="Verdana"/>
              <a:ea typeface="Verdana"/>
              <a:cs typeface="Verdana"/>
              <a:sym typeface="Verdana"/>
            </a:endParaRPr>
          </a:p>
          <a:p>
            <a:pPr marL="742950" lvl="1" indent="-133350">
              <a:spcBef>
                <a:spcPts val="480"/>
              </a:spcBef>
              <a:buClr>
                <a:schemeClr val="dk1"/>
              </a:buClr>
              <a:buNone/>
            </a:pPr>
            <a:endParaRPr>
              <a:solidFill>
                <a:schemeClr val="dk1"/>
              </a:solidFill>
              <a:latin typeface="Verdana"/>
              <a:ea typeface="Verdana"/>
              <a:cs typeface="Verdana"/>
              <a:sym typeface="Verdana"/>
            </a:endParaRPr>
          </a:p>
        </p:txBody>
      </p:sp>
      <p:sp>
        <p:nvSpPr>
          <p:cNvPr id="361" name="Shape 361"/>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362" name="Shape 362"/>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Tree>
    <p:extLst>
      <p:ext uri="{BB962C8B-B14F-4D97-AF65-F5344CB8AC3E}">
        <p14:creationId xmlns:p14="http://schemas.microsoft.com/office/powerpoint/2010/main" val="238428026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905000" y="2133600"/>
          <a:ext cx="8362950" cy="2595880"/>
        </p:xfrm>
        <a:graphic>
          <a:graphicData uri="http://schemas.openxmlformats.org/drawingml/2006/table">
            <a:tbl>
              <a:tblPr firstRow="1" bandRow="1">
                <a:tableStyleId>{5FD0F851-EC5A-4D38-B0AD-8093EC10F338}</a:tableStyleId>
              </a:tblPr>
              <a:tblGrid>
                <a:gridCol w="2787650">
                  <a:extLst>
                    <a:ext uri="{9D8B030D-6E8A-4147-A177-3AD203B41FA5}">
                      <a16:colId xmlns="" xmlns:a16="http://schemas.microsoft.com/office/drawing/2014/main" val="20000"/>
                    </a:ext>
                  </a:extLst>
                </a:gridCol>
                <a:gridCol w="2787650">
                  <a:extLst>
                    <a:ext uri="{9D8B030D-6E8A-4147-A177-3AD203B41FA5}">
                      <a16:colId xmlns="" xmlns:a16="http://schemas.microsoft.com/office/drawing/2014/main" val="20001"/>
                    </a:ext>
                  </a:extLst>
                </a:gridCol>
                <a:gridCol w="2787650">
                  <a:extLst>
                    <a:ext uri="{9D8B030D-6E8A-4147-A177-3AD203B41FA5}">
                      <a16:colId xmlns="" xmlns:a16="http://schemas.microsoft.com/office/drawing/2014/main" val="20002"/>
                    </a:ext>
                  </a:extLst>
                </a:gridCol>
              </a:tblGrid>
              <a:tr h="370840">
                <a:tc>
                  <a:txBody>
                    <a:bodyPr/>
                    <a:lstStyle/>
                    <a:p>
                      <a:pPr marL="0" marR="0" algn="ctr">
                        <a:spcBef>
                          <a:spcPts val="0"/>
                        </a:spcBef>
                        <a:spcAft>
                          <a:spcPts val="0"/>
                        </a:spcAft>
                        <a:tabLst>
                          <a:tab pos="1485900" algn="l"/>
                          <a:tab pos="2286000" algn="l"/>
                        </a:tabLst>
                      </a:pPr>
                      <a:r>
                        <a:rPr lang="en-US" sz="2000" dirty="0"/>
                        <a:t>Subtest</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Score Type</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Category</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0"/>
                  </a:ext>
                </a:extLst>
              </a:tr>
              <a:tr h="370840">
                <a:tc>
                  <a:txBody>
                    <a:bodyPr/>
                    <a:lstStyle/>
                    <a:p>
                      <a:pPr marL="0" marR="0" algn="ctr">
                        <a:spcBef>
                          <a:spcPts val="0"/>
                        </a:spcBef>
                        <a:spcAft>
                          <a:spcPts val="0"/>
                        </a:spcAft>
                        <a:tabLst>
                          <a:tab pos="1485900" algn="l"/>
                          <a:tab pos="2286000" algn="l"/>
                        </a:tabLst>
                      </a:pPr>
                      <a:r>
                        <a:rPr lang="en-US" sz="2000" dirty="0"/>
                        <a:t>Information</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Secondary</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marL="0" marR="0" algn="ctr">
                        <a:spcBef>
                          <a:spcPts val="0"/>
                        </a:spcBef>
                        <a:spcAft>
                          <a:spcPts val="0"/>
                        </a:spcAft>
                        <a:tabLst>
                          <a:tab pos="1485900" algn="l"/>
                          <a:tab pos="2286000" algn="l"/>
                        </a:tabLst>
                      </a:pPr>
                      <a:r>
                        <a:rPr lang="en-US" sz="2000" dirty="0"/>
                        <a:t>Picture Concepts</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Secondary</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marL="0" marR="0" algn="ctr">
                        <a:spcBef>
                          <a:spcPts val="0"/>
                        </a:spcBef>
                        <a:spcAft>
                          <a:spcPts val="0"/>
                        </a:spcAft>
                        <a:tabLst>
                          <a:tab pos="1485900" algn="l"/>
                          <a:tab pos="2286000" algn="l"/>
                        </a:tabLst>
                      </a:pPr>
                      <a:r>
                        <a:rPr lang="en-US" sz="2000" dirty="0"/>
                        <a:t>Letter-Number </a:t>
                      </a:r>
                      <a:r>
                        <a:rPr lang="en-US" sz="2000" dirty="0" err="1"/>
                        <a:t>Seq</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Secondary</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3"/>
                  </a:ext>
                </a:extLst>
              </a:tr>
              <a:tr h="370840">
                <a:tc>
                  <a:txBody>
                    <a:bodyPr/>
                    <a:lstStyle/>
                    <a:p>
                      <a:pPr marL="0" marR="0" algn="ctr">
                        <a:spcBef>
                          <a:spcPts val="0"/>
                        </a:spcBef>
                        <a:spcAft>
                          <a:spcPts val="0"/>
                        </a:spcAft>
                        <a:tabLst>
                          <a:tab pos="1485900" algn="l"/>
                          <a:tab pos="2286000" algn="l"/>
                        </a:tabLst>
                      </a:pPr>
                      <a:r>
                        <a:rPr lang="en-US" sz="2000" dirty="0"/>
                        <a:t>Cancellation</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Secondary</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4"/>
                  </a:ext>
                </a:extLst>
              </a:tr>
              <a:tr h="370840">
                <a:tc>
                  <a:txBody>
                    <a:bodyPr/>
                    <a:lstStyle/>
                    <a:p>
                      <a:pPr marL="0" marR="0" algn="ctr">
                        <a:spcBef>
                          <a:spcPts val="0"/>
                        </a:spcBef>
                        <a:spcAft>
                          <a:spcPts val="0"/>
                        </a:spcAft>
                        <a:tabLst>
                          <a:tab pos="1485900" algn="l"/>
                          <a:tab pos="2286000" algn="l"/>
                        </a:tabLst>
                      </a:pPr>
                      <a:r>
                        <a:rPr lang="en-US" sz="2000" dirty="0"/>
                        <a:t>Comprehension</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Secondary</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5"/>
                  </a:ext>
                </a:extLst>
              </a:tr>
              <a:tr h="370840">
                <a:tc>
                  <a:txBody>
                    <a:bodyPr/>
                    <a:lstStyle/>
                    <a:p>
                      <a:pPr marL="0" marR="0" algn="ctr">
                        <a:spcBef>
                          <a:spcPts val="0"/>
                        </a:spcBef>
                        <a:spcAft>
                          <a:spcPts val="0"/>
                        </a:spcAft>
                        <a:tabLst>
                          <a:tab pos="1485900" algn="l"/>
                          <a:tab pos="2286000" algn="l"/>
                        </a:tabLst>
                      </a:pPr>
                      <a:r>
                        <a:rPr lang="en-US" sz="2000" dirty="0"/>
                        <a:t>Arithmetic</a:t>
                      </a:r>
                      <a:endParaRPr lang="en-US" sz="2000" dirty="0">
                        <a:solidFill>
                          <a:srgbClr val="000000"/>
                        </a:solidFill>
                        <a:latin typeface="Minion Pro"/>
                        <a:ea typeface="Times New Roman"/>
                        <a:cs typeface="Times New Roman"/>
                      </a:endParaRPr>
                    </a:p>
                  </a:txBody>
                  <a:tcPr marL="0" marR="0" marT="0" marB="0"/>
                </a:tc>
                <a:tc>
                  <a:txBody>
                    <a:bodyPr/>
                    <a:lstStyle/>
                    <a:p>
                      <a:pPr marL="0" marR="0" algn="ctr">
                        <a:spcBef>
                          <a:spcPts val="0"/>
                        </a:spcBef>
                        <a:spcAft>
                          <a:spcPts val="0"/>
                        </a:spcAft>
                        <a:tabLst>
                          <a:tab pos="1485900" algn="l"/>
                          <a:tab pos="2286000" algn="l"/>
                        </a:tabLst>
                      </a:pPr>
                      <a:r>
                        <a:rPr lang="en-US" sz="2000" dirty="0"/>
                        <a:t>Scaled</a:t>
                      </a:r>
                      <a:endParaRPr lang="en-US" sz="2000" dirty="0">
                        <a:solidFill>
                          <a:srgbClr val="000000"/>
                        </a:solidFill>
                        <a:latin typeface="Minion Pro"/>
                        <a:ea typeface="Times New Roman"/>
                        <a:cs typeface="Times New Roman"/>
                      </a:endParaRPr>
                    </a:p>
                  </a:txBody>
                  <a:tcPr marL="68580" marR="68580" marT="0" marB="0"/>
                </a:tc>
                <a:tc>
                  <a:txBody>
                    <a:bodyPr/>
                    <a:lstStyle/>
                    <a:p>
                      <a:pPr marL="0" marR="0" algn="ctr">
                        <a:spcBef>
                          <a:spcPts val="0"/>
                        </a:spcBef>
                        <a:spcAft>
                          <a:spcPts val="0"/>
                        </a:spcAft>
                        <a:tabLst>
                          <a:tab pos="1485900" algn="l"/>
                          <a:tab pos="2286000" algn="l"/>
                        </a:tabLst>
                      </a:pPr>
                      <a:r>
                        <a:rPr lang="en-US" sz="2000" dirty="0"/>
                        <a:t>Secondary</a:t>
                      </a:r>
                      <a:endParaRPr lang="en-US" sz="2000" dirty="0">
                        <a:solidFill>
                          <a:srgbClr val="000000"/>
                        </a:solidFill>
                        <a:latin typeface="Minion Pro"/>
                        <a:ea typeface="Times New Roman"/>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
        <p:nvSpPr>
          <p:cNvPr id="3" name="Slide Number Placeholder 2"/>
          <p:cNvSpPr>
            <a:spLocks noGrp="1"/>
          </p:cNvSpPr>
          <p:nvPr>
            <p:ph type="sldNum" sz="quarter" idx="10"/>
          </p:nvPr>
        </p:nvSpPr>
        <p:spPr/>
        <p:txBody>
          <a:bodyPr/>
          <a:lstStyle/>
          <a:p>
            <a:fld id="{AA5783F1-DAF4-4209-9353-84A3B0B2582A}" type="slidenum">
              <a:rPr lang="en-US" smtClean="0"/>
              <a:pPr/>
              <a:t>14</a:t>
            </a:fld>
            <a:endParaRPr lang="en-US"/>
          </a:p>
        </p:txBody>
      </p:sp>
      <p:sp>
        <p:nvSpPr>
          <p:cNvPr id="9" name="Title 4"/>
          <p:cNvSpPr>
            <a:spLocks noGrp="1"/>
          </p:cNvSpPr>
          <p:nvPr>
            <p:ph type="title"/>
          </p:nvPr>
        </p:nvSpPr>
        <p:spPr>
          <a:xfrm>
            <a:off x="1981200" y="228600"/>
            <a:ext cx="8229600" cy="1143000"/>
          </a:xfrm>
        </p:spPr>
        <p:txBody>
          <a:bodyPr/>
          <a:lstStyle/>
          <a:p>
            <a:pPr algn="l"/>
            <a:r>
              <a:rPr lang="en-US" sz="2800" b="1" dirty="0"/>
              <a:t>Subtest Types and Categories</a:t>
            </a:r>
          </a:p>
        </p:txBody>
      </p:sp>
    </p:spTree>
    <p:extLst>
      <p:ext uri="{BB962C8B-B14F-4D97-AF65-F5344CB8AC3E}">
        <p14:creationId xmlns:p14="http://schemas.microsoft.com/office/powerpoint/2010/main" val="2812796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458" name="Shape 458"/>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459" name="Shape 459"/>
          <p:cNvPicPr preferRelativeResize="0"/>
          <p:nvPr/>
        </p:nvPicPr>
        <p:blipFill rotWithShape="1">
          <a:blip r:embed="rId3">
            <a:alphaModFix/>
          </a:blip>
          <a:srcRect/>
          <a:stretch/>
        </p:blipFill>
        <p:spPr>
          <a:xfrm>
            <a:off x="1669143" y="836159"/>
            <a:ext cx="4352924" cy="5534024"/>
          </a:xfrm>
          <a:prstGeom prst="rect">
            <a:avLst/>
          </a:prstGeom>
          <a:noFill/>
          <a:ln w="9525" cap="flat">
            <a:solidFill>
              <a:schemeClr val="dk1"/>
            </a:solidFill>
            <a:prstDash val="solid"/>
            <a:miter/>
            <a:headEnd type="none" w="med" len="med"/>
            <a:tailEnd type="none" w="med" len="med"/>
          </a:ln>
        </p:spPr>
      </p:pic>
      <p:pic>
        <p:nvPicPr>
          <p:cNvPr id="460" name="Shape 460"/>
          <p:cNvPicPr preferRelativeResize="0"/>
          <p:nvPr/>
        </p:nvPicPr>
        <p:blipFill rotWithShape="1">
          <a:blip r:embed="rId4">
            <a:alphaModFix/>
          </a:blip>
          <a:srcRect/>
          <a:stretch/>
        </p:blipFill>
        <p:spPr>
          <a:xfrm>
            <a:off x="6134554" y="965655"/>
            <a:ext cx="4248149" cy="5391149"/>
          </a:xfrm>
          <a:prstGeom prst="rect">
            <a:avLst/>
          </a:prstGeom>
          <a:noFill/>
          <a:ln w="9525" cap="flat">
            <a:solidFill>
              <a:schemeClr val="dk1"/>
            </a:solidFill>
            <a:prstDash val="solid"/>
            <a:miter/>
            <a:headEnd type="none" w="med" len="med"/>
            <a:tailEnd type="none" w="med" len="med"/>
          </a:ln>
        </p:spPr>
      </p:pic>
      <p:sp>
        <p:nvSpPr>
          <p:cNvPr id="461" name="Shape 461"/>
          <p:cNvSpPr txBox="1"/>
          <p:nvPr/>
        </p:nvSpPr>
        <p:spPr>
          <a:xfrm>
            <a:off x="1640116" y="-14511"/>
            <a:ext cx="4470399" cy="584735"/>
          </a:xfrm>
          <a:prstGeom prst="rect">
            <a:avLst/>
          </a:prstGeom>
          <a:noFill/>
          <a:ln>
            <a:noFill/>
          </a:ln>
        </p:spPr>
        <p:txBody>
          <a:bodyPr lIns="91425" tIns="45700" rIns="91425" bIns="45700" anchor="t" anchorCtr="0">
            <a:spAutoFit/>
          </a:bodyPr>
          <a:lstStyle/>
          <a:p>
            <a:pPr algn="ctr">
              <a:buSzPct val="25000"/>
            </a:pPr>
            <a:r>
              <a:rPr lang="en-US" sz="1600" b="1">
                <a:solidFill>
                  <a:schemeClr val="dk1"/>
                </a:solidFill>
                <a:latin typeface="Verdana"/>
                <a:ea typeface="Verdana"/>
                <a:cs typeface="Verdana"/>
                <a:sym typeface="Verdana"/>
              </a:rPr>
              <a:t>Summary Page </a:t>
            </a:r>
            <a:r>
              <a:rPr lang="en-US" sz="1600">
                <a:solidFill>
                  <a:schemeClr val="dk1"/>
                </a:solidFill>
                <a:latin typeface="Verdana"/>
                <a:ea typeface="Verdana"/>
                <a:cs typeface="Verdana"/>
                <a:sym typeface="Verdana"/>
              </a:rPr>
              <a:t>(Derive Subtest Scaled Scores, FSIQ, Primary Index Scores)</a:t>
            </a:r>
          </a:p>
        </p:txBody>
      </p:sp>
      <p:sp>
        <p:nvSpPr>
          <p:cNvPr id="462" name="Shape 462"/>
          <p:cNvSpPr txBox="1"/>
          <p:nvPr/>
        </p:nvSpPr>
        <p:spPr>
          <a:xfrm>
            <a:off x="6197602" y="116115"/>
            <a:ext cx="4470399" cy="769441"/>
          </a:xfrm>
          <a:prstGeom prst="rect">
            <a:avLst/>
          </a:prstGeom>
          <a:noFill/>
          <a:ln>
            <a:noFill/>
          </a:ln>
        </p:spPr>
        <p:txBody>
          <a:bodyPr lIns="91425" tIns="45700" rIns="91425" bIns="45700" anchor="t" anchorCtr="0">
            <a:spAutoFit/>
          </a:bodyPr>
          <a:lstStyle/>
          <a:p>
            <a:pPr algn="ctr">
              <a:buSzPct val="25000"/>
            </a:pPr>
            <a:r>
              <a:rPr lang="en-US" sz="1600" b="1">
                <a:solidFill>
                  <a:schemeClr val="dk1"/>
                </a:solidFill>
                <a:latin typeface="Verdana"/>
                <a:ea typeface="Verdana"/>
                <a:cs typeface="Verdana"/>
                <a:sym typeface="Verdana"/>
              </a:rPr>
              <a:t>Primary Analysis Page </a:t>
            </a:r>
            <a:r>
              <a:rPr lang="en-US" sz="1400">
                <a:solidFill>
                  <a:schemeClr val="dk1"/>
                </a:solidFill>
                <a:latin typeface="Verdana"/>
                <a:ea typeface="Verdana"/>
                <a:cs typeface="Verdana"/>
                <a:sym typeface="Verdana"/>
              </a:rPr>
              <a:t>(Mean and Pairwise Comparisons for Primary Index Scores &amp; Primary Subtests)</a:t>
            </a:r>
          </a:p>
        </p:txBody>
      </p:sp>
    </p:spTree>
    <p:extLst>
      <p:ext uri="{BB962C8B-B14F-4D97-AF65-F5344CB8AC3E}">
        <p14:creationId xmlns:p14="http://schemas.microsoft.com/office/powerpoint/2010/main" val="411882941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500"/>
                                        <p:tgtEl>
                                          <p:spTgt spid="460"/>
                                        </p:tgtEl>
                                      </p:cBhvr>
                                    </p:animEffect>
                                  </p:childTnLst>
                                </p:cTn>
                              </p:par>
                              <p:par>
                                <p:cTn id="8" presetID="10" presetClass="entr" presetSubtype="0" fill="hold" nodeType="withEffect">
                                  <p:stCondLst>
                                    <p:cond delay="0"/>
                                  </p:stCondLst>
                                  <p:childTnLst>
                                    <p:set>
                                      <p:cBhvr>
                                        <p:cTn id="9" dur="1" fill="hold">
                                          <p:stCondLst>
                                            <p:cond delay="0"/>
                                          </p:stCondLst>
                                        </p:cTn>
                                        <p:tgtEl>
                                          <p:spTgt spid="462"/>
                                        </p:tgtEl>
                                        <p:attrNameLst>
                                          <p:attrName>style.visibility</p:attrName>
                                        </p:attrNameLst>
                                      </p:cBhvr>
                                      <p:to>
                                        <p:strVal val="visible"/>
                                      </p:to>
                                    </p:set>
                                    <p:animEffect transition="in" filter="fade">
                                      <p:cBhvr>
                                        <p:cTn id="10" dur="5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56" y="543339"/>
            <a:ext cx="10515600" cy="437322"/>
          </a:xfrm>
        </p:spPr>
        <p:txBody>
          <a:bodyPr>
            <a:normAutofit fontScale="90000"/>
          </a:bodyPr>
          <a:lstStyle/>
          <a:p>
            <a:endParaRPr lang="en-US"/>
          </a:p>
        </p:txBody>
      </p:sp>
      <p:pic>
        <p:nvPicPr>
          <p:cNvPr id="4" name="Content Placeholder 3"/>
          <p:cNvPicPr>
            <a:picLocks noGrp="1" noChangeAspect="1"/>
          </p:cNvPicPr>
          <p:nvPr>
            <p:ph idx="1"/>
          </p:nvPr>
        </p:nvPicPr>
        <p:blipFill>
          <a:blip r:embed="rId2"/>
          <a:stretch>
            <a:fillRect/>
          </a:stretch>
        </p:blipFill>
        <p:spPr>
          <a:xfrm>
            <a:off x="3856384" y="1245705"/>
            <a:ext cx="4532244" cy="5367130"/>
          </a:xfrm>
          <a:prstGeom prst="rect">
            <a:avLst/>
          </a:prstGeom>
        </p:spPr>
      </p:pic>
    </p:spTree>
    <p:extLst>
      <p:ext uri="{BB962C8B-B14F-4D97-AF65-F5344CB8AC3E}">
        <p14:creationId xmlns:p14="http://schemas.microsoft.com/office/powerpoint/2010/main" val="82099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pic>
        <p:nvPicPr>
          <p:cNvPr id="1139" name="Shape 1139"/>
          <p:cNvPicPr preferRelativeResize="0">
            <a:picLocks noGrp="1"/>
          </p:cNvPicPr>
          <p:nvPr>
            <p:ph type="body" idx="1"/>
          </p:nvPr>
        </p:nvPicPr>
        <p:blipFill rotWithShape="1">
          <a:blip r:embed="rId3">
            <a:alphaModFix/>
          </a:blip>
          <a:srcRect/>
          <a:stretch/>
        </p:blipFill>
        <p:spPr>
          <a:xfrm>
            <a:off x="6831138" y="288320"/>
            <a:ext cx="3694373" cy="4800600"/>
          </a:xfrm>
          <a:prstGeom prst="rect">
            <a:avLst/>
          </a:prstGeom>
          <a:noFill/>
          <a:ln>
            <a:noFill/>
          </a:ln>
        </p:spPr>
      </p:pic>
      <p:sp>
        <p:nvSpPr>
          <p:cNvPr id="1140" name="Shape 1140"/>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1141" name="Shape 1141"/>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1142" name="Shape 1142"/>
          <p:cNvPicPr preferRelativeResize="0"/>
          <p:nvPr/>
        </p:nvPicPr>
        <p:blipFill rotWithShape="1">
          <a:blip r:embed="rId4">
            <a:alphaModFix/>
          </a:blip>
          <a:srcRect/>
          <a:stretch/>
        </p:blipFill>
        <p:spPr>
          <a:xfrm>
            <a:off x="3092225" y="4462837"/>
            <a:ext cx="3280578" cy="2395162"/>
          </a:xfrm>
          <a:prstGeom prst="rect">
            <a:avLst/>
          </a:prstGeom>
          <a:noFill/>
          <a:ln>
            <a:noFill/>
          </a:ln>
        </p:spPr>
      </p:pic>
      <p:sp>
        <p:nvSpPr>
          <p:cNvPr id="1143" name="Shape 1143"/>
          <p:cNvSpPr/>
          <p:nvPr/>
        </p:nvSpPr>
        <p:spPr>
          <a:xfrm>
            <a:off x="6893894" y="699433"/>
            <a:ext cx="2031804" cy="461624"/>
          </a:xfrm>
          <a:prstGeom prst="rect">
            <a:avLst/>
          </a:prstGeom>
          <a:noFill/>
          <a:ln w="28575" cap="flat">
            <a:solidFill>
              <a:srgbClr val="FF0000"/>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cxnSp>
        <p:nvCxnSpPr>
          <p:cNvPr id="1144" name="Shape 1144"/>
          <p:cNvCxnSpPr/>
          <p:nvPr/>
        </p:nvCxnSpPr>
        <p:spPr>
          <a:xfrm rot="10800000">
            <a:off x="5169244" y="2499974"/>
            <a:ext cx="1668161" cy="169093"/>
          </a:xfrm>
          <a:prstGeom prst="straightConnector1">
            <a:avLst/>
          </a:prstGeom>
          <a:solidFill>
            <a:schemeClr val="accent1"/>
          </a:solidFill>
          <a:ln w="9525" cap="flat">
            <a:solidFill>
              <a:schemeClr val="dk1"/>
            </a:solidFill>
            <a:prstDash val="solid"/>
            <a:round/>
            <a:headEnd type="none" w="med" len="med"/>
            <a:tailEnd type="stealth" w="lg" len="lg"/>
          </a:ln>
        </p:spPr>
      </p:cxnSp>
      <p:cxnSp>
        <p:nvCxnSpPr>
          <p:cNvPr id="1145" name="Shape 1145"/>
          <p:cNvCxnSpPr>
            <a:endCxn id="1142" idx="3"/>
          </p:cNvCxnSpPr>
          <p:nvPr/>
        </p:nvCxnSpPr>
        <p:spPr>
          <a:xfrm flipH="1">
            <a:off x="6372804" y="4881019"/>
            <a:ext cx="551099" cy="779399"/>
          </a:xfrm>
          <a:prstGeom prst="straightConnector1">
            <a:avLst/>
          </a:prstGeom>
          <a:solidFill>
            <a:schemeClr val="accent1"/>
          </a:solidFill>
          <a:ln w="9525" cap="flat">
            <a:solidFill>
              <a:schemeClr val="dk1"/>
            </a:solidFill>
            <a:prstDash val="solid"/>
            <a:round/>
            <a:headEnd type="none" w="med" len="med"/>
            <a:tailEnd type="stealth" w="lg" len="lg"/>
          </a:ln>
        </p:spPr>
      </p:cxnSp>
      <p:pic>
        <p:nvPicPr>
          <p:cNvPr id="1146" name="Shape 1146"/>
          <p:cNvPicPr preferRelativeResize="0"/>
          <p:nvPr/>
        </p:nvPicPr>
        <p:blipFill rotWithShape="1">
          <a:blip r:embed="rId5">
            <a:alphaModFix/>
          </a:blip>
          <a:srcRect/>
          <a:stretch/>
        </p:blipFill>
        <p:spPr>
          <a:xfrm>
            <a:off x="1843287" y="173001"/>
            <a:ext cx="3325954" cy="4653944"/>
          </a:xfrm>
          <a:prstGeom prst="rect">
            <a:avLst/>
          </a:prstGeom>
          <a:noFill/>
          <a:ln>
            <a:noFill/>
          </a:ln>
        </p:spPr>
      </p:pic>
    </p:spTree>
    <p:extLst>
      <p:ext uri="{BB962C8B-B14F-4D97-AF65-F5344CB8AC3E}">
        <p14:creationId xmlns:p14="http://schemas.microsoft.com/office/powerpoint/2010/main" val="3566786655"/>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p:nvPr/>
        </p:nvSpPr>
        <p:spPr>
          <a:xfrm>
            <a:off x="2150526" y="457200"/>
            <a:ext cx="4478874" cy="609600"/>
          </a:xfrm>
          <a:prstGeom prst="rect">
            <a:avLst/>
          </a:prstGeom>
          <a:noFill/>
          <a:ln>
            <a:noFill/>
          </a:ln>
        </p:spPr>
        <p:txBody>
          <a:bodyPr lIns="91425" tIns="45700" rIns="91425" bIns="45700" anchor="t" anchorCtr="0">
            <a:noAutofit/>
          </a:bodyPr>
          <a:lstStyle/>
          <a:p>
            <a:pPr>
              <a:buSzPct val="25000"/>
            </a:pPr>
            <a:r>
              <a:rPr lang="en-US" sz="2800" b="1" dirty="0">
                <a:latin typeface="+mj-lt"/>
                <a:ea typeface="Calibri"/>
                <a:cs typeface="Calibri"/>
                <a:sym typeface="Calibri"/>
              </a:rPr>
              <a:t>Primary Index Scores</a:t>
            </a:r>
          </a:p>
        </p:txBody>
      </p:sp>
      <p:sp>
        <p:nvSpPr>
          <p:cNvPr id="101" name="Shape 101"/>
          <p:cNvSpPr txBox="1"/>
          <p:nvPr/>
        </p:nvSpPr>
        <p:spPr>
          <a:xfrm>
            <a:off x="2150527" y="1461814"/>
            <a:ext cx="3108806" cy="923329"/>
          </a:xfrm>
          <a:prstGeom prst="rect">
            <a:avLst/>
          </a:prstGeom>
          <a:noFill/>
          <a:ln>
            <a:noFill/>
          </a:ln>
        </p:spPr>
        <p:txBody>
          <a:bodyPr lIns="91425" tIns="45700" rIns="91425" bIns="45700" anchor="t" anchorCtr="0">
            <a:noAutofit/>
          </a:bodyPr>
          <a:lstStyle/>
          <a:p>
            <a:pPr>
              <a:spcAft>
                <a:spcPts val="1200"/>
              </a:spcAft>
              <a:buSzPct val="25000"/>
            </a:pPr>
            <a:r>
              <a:rPr lang="en-US" sz="2600" b="1">
                <a:solidFill>
                  <a:srgbClr val="00A389"/>
                </a:solidFill>
                <a:latin typeface="Calibri"/>
                <a:ea typeface="Calibri"/>
                <a:cs typeface="Calibri"/>
                <a:sym typeface="Calibri"/>
              </a:rPr>
              <a:t>Headline placed here</a:t>
            </a:r>
          </a:p>
          <a:p>
            <a:pPr>
              <a:spcAft>
                <a:spcPts val="1200"/>
              </a:spcAft>
              <a:buSzPct val="25000"/>
            </a:pPr>
            <a:r>
              <a:rPr lang="en-US">
                <a:solidFill>
                  <a:srgbClr val="595959"/>
                </a:solidFill>
                <a:latin typeface="Calibri"/>
                <a:ea typeface="Calibri"/>
                <a:cs typeface="Calibri"/>
                <a:sym typeface="Calibri"/>
              </a:rPr>
              <a:t>Text here…</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8047"/>
          <a:stretch/>
        </p:blipFill>
        <p:spPr bwMode="auto">
          <a:xfrm>
            <a:off x="1524000" y="1295401"/>
            <a:ext cx="9073066" cy="230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33601" y="3733800"/>
            <a:ext cx="499945" cy="369332"/>
          </a:xfrm>
          <a:prstGeom prst="rect">
            <a:avLst/>
          </a:prstGeom>
          <a:noFill/>
        </p:spPr>
        <p:txBody>
          <a:bodyPr wrap="none" rtlCol="0">
            <a:spAutoFit/>
          </a:bodyPr>
          <a:lstStyle/>
          <a:p>
            <a:r>
              <a:rPr lang="en-US" b="1" dirty="0"/>
              <a:t>VCI</a:t>
            </a:r>
          </a:p>
        </p:txBody>
      </p:sp>
      <p:sp>
        <p:nvSpPr>
          <p:cNvPr id="7" name="TextBox 6"/>
          <p:cNvSpPr txBox="1"/>
          <p:nvPr/>
        </p:nvSpPr>
        <p:spPr>
          <a:xfrm>
            <a:off x="4087573" y="3733800"/>
            <a:ext cx="489045" cy="369332"/>
          </a:xfrm>
          <a:prstGeom prst="rect">
            <a:avLst/>
          </a:prstGeom>
          <a:noFill/>
        </p:spPr>
        <p:txBody>
          <a:bodyPr wrap="none" rtlCol="0">
            <a:spAutoFit/>
          </a:bodyPr>
          <a:lstStyle/>
          <a:p>
            <a:r>
              <a:rPr lang="en-US" b="1" dirty="0"/>
              <a:t>VSI</a:t>
            </a:r>
          </a:p>
        </p:txBody>
      </p:sp>
      <p:sp>
        <p:nvSpPr>
          <p:cNvPr id="10" name="TextBox 9"/>
          <p:cNvSpPr txBox="1"/>
          <p:nvPr/>
        </p:nvSpPr>
        <p:spPr>
          <a:xfrm>
            <a:off x="5877018" y="3733800"/>
            <a:ext cx="481222" cy="369332"/>
          </a:xfrm>
          <a:prstGeom prst="rect">
            <a:avLst/>
          </a:prstGeom>
          <a:noFill/>
        </p:spPr>
        <p:txBody>
          <a:bodyPr wrap="none" rtlCol="0">
            <a:spAutoFit/>
          </a:bodyPr>
          <a:lstStyle/>
          <a:p>
            <a:r>
              <a:rPr lang="en-US" b="1" dirty="0"/>
              <a:t>FRI</a:t>
            </a:r>
          </a:p>
        </p:txBody>
      </p:sp>
      <p:sp>
        <p:nvSpPr>
          <p:cNvPr id="11" name="TextBox 10"/>
          <p:cNvSpPr txBox="1"/>
          <p:nvPr/>
        </p:nvSpPr>
        <p:spPr>
          <a:xfrm>
            <a:off x="7526191" y="3733800"/>
            <a:ext cx="659155" cy="369332"/>
          </a:xfrm>
          <a:prstGeom prst="rect">
            <a:avLst/>
          </a:prstGeom>
          <a:noFill/>
        </p:spPr>
        <p:txBody>
          <a:bodyPr wrap="none" rtlCol="0">
            <a:spAutoFit/>
          </a:bodyPr>
          <a:lstStyle/>
          <a:p>
            <a:r>
              <a:rPr lang="en-US" b="1" dirty="0"/>
              <a:t>WMI</a:t>
            </a:r>
          </a:p>
        </p:txBody>
      </p:sp>
      <p:sp>
        <p:nvSpPr>
          <p:cNvPr id="12" name="TextBox 11"/>
          <p:cNvSpPr txBox="1"/>
          <p:nvPr/>
        </p:nvSpPr>
        <p:spPr>
          <a:xfrm>
            <a:off x="9202590" y="3733800"/>
            <a:ext cx="478016" cy="369332"/>
          </a:xfrm>
          <a:prstGeom prst="rect">
            <a:avLst/>
          </a:prstGeom>
          <a:noFill/>
        </p:spPr>
        <p:txBody>
          <a:bodyPr wrap="none" rtlCol="0">
            <a:spAutoFit/>
          </a:bodyPr>
          <a:lstStyle/>
          <a:p>
            <a:r>
              <a:rPr lang="en-US" b="1" dirty="0"/>
              <a:t>PSI</a:t>
            </a:r>
          </a:p>
        </p:txBody>
      </p:sp>
      <p:sp>
        <p:nvSpPr>
          <p:cNvPr id="6" name="TextBox 5"/>
          <p:cNvSpPr txBox="1"/>
          <p:nvPr/>
        </p:nvSpPr>
        <p:spPr>
          <a:xfrm>
            <a:off x="3555748" y="4724401"/>
            <a:ext cx="3383810" cy="646331"/>
          </a:xfrm>
          <a:prstGeom prst="rect">
            <a:avLst/>
          </a:prstGeom>
          <a:noFill/>
        </p:spPr>
        <p:txBody>
          <a:bodyPr wrap="none" rtlCol="0">
            <a:spAutoFit/>
          </a:bodyPr>
          <a:lstStyle/>
          <a:p>
            <a:pPr algn="ctr"/>
            <a:r>
              <a:rPr lang="en-US" b="1" dirty="0"/>
              <a:t>Perceptual Reasoning Index (PRI) </a:t>
            </a:r>
          </a:p>
          <a:p>
            <a:pPr algn="ctr"/>
            <a:r>
              <a:rPr lang="en-US" b="1" dirty="0"/>
              <a:t>Replaced</a:t>
            </a:r>
          </a:p>
        </p:txBody>
      </p:sp>
      <p:cxnSp>
        <p:nvCxnSpPr>
          <p:cNvPr id="9" name="Straight Arrow Connector 8"/>
          <p:cNvCxnSpPr>
            <a:stCxn id="6" idx="0"/>
            <a:endCxn id="10" idx="2"/>
          </p:cNvCxnSpPr>
          <p:nvPr/>
        </p:nvCxnSpPr>
        <p:spPr>
          <a:xfrm flipV="1">
            <a:off x="5247653" y="4103132"/>
            <a:ext cx="869976"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7" idx="2"/>
          </p:cNvCxnSpPr>
          <p:nvPr/>
        </p:nvCxnSpPr>
        <p:spPr>
          <a:xfrm flipH="1" flipV="1">
            <a:off x="4332095" y="4103132"/>
            <a:ext cx="915558"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578718"/>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r>
              <a:rPr lang="en-US" dirty="0"/>
              <a:t>Substitution and Proration = </a:t>
            </a:r>
            <a:br>
              <a:rPr lang="en-US" dirty="0"/>
            </a:br>
            <a:r>
              <a:rPr lang="en-US" dirty="0"/>
              <a:t>No More “Core” and “Supplemental”</a:t>
            </a:r>
          </a:p>
        </p:txBody>
      </p:sp>
      <p:sp>
        <p:nvSpPr>
          <p:cNvPr id="3" name="Text Placeholder 2"/>
          <p:cNvSpPr>
            <a:spLocks noGrp="1"/>
          </p:cNvSpPr>
          <p:nvPr>
            <p:ph type="body" idx="1"/>
          </p:nvPr>
        </p:nvSpPr>
        <p:spPr>
          <a:xfrm>
            <a:off x="1981200" y="1447801"/>
            <a:ext cx="8229600" cy="4525963"/>
          </a:xfrm>
        </p:spPr>
        <p:txBody>
          <a:bodyPr>
            <a:normAutofit fontScale="70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Only one sub OR pro on FSIQ</a:t>
            </a:r>
          </a:p>
          <a:p>
            <a:r>
              <a:rPr lang="en-US" dirty="0"/>
              <a:t>No subs or pros on any index score</a:t>
            </a:r>
          </a:p>
          <a:p>
            <a:r>
              <a:rPr lang="en-US" dirty="0"/>
              <a:t>Less necessary with the expanded composite score options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491"/>
          <a:stretch/>
        </p:blipFill>
        <p:spPr bwMode="auto">
          <a:xfrm>
            <a:off x="2133600" y="1331496"/>
            <a:ext cx="7372350" cy="369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48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981200" y="228601"/>
            <a:ext cx="8229600"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Theoretical Foundations</a:t>
            </a:r>
          </a:p>
        </p:txBody>
      </p:sp>
      <p:sp>
        <p:nvSpPr>
          <p:cNvPr id="180" name="Shape 180"/>
          <p:cNvSpPr txBox="1">
            <a:spLocks noGrp="1"/>
          </p:cNvSpPr>
          <p:nvPr>
            <p:ph type="body" idx="1"/>
          </p:nvPr>
        </p:nvSpPr>
        <p:spPr>
          <a:xfrm>
            <a:off x="1981200" y="1045029"/>
            <a:ext cx="8229600" cy="4329350"/>
          </a:xfrm>
          <a:prstGeom prst="rect">
            <a:avLst/>
          </a:prstGeom>
          <a:noFill/>
          <a:ln>
            <a:noFill/>
          </a:ln>
        </p:spPr>
        <p:txBody>
          <a:bodyPr vert="horz" lIns="91425" tIns="45700" rIns="91425" bIns="45700" rtlCol="0" anchor="t" anchorCtr="0">
            <a:spAutoFit/>
          </a:bodyPr>
          <a:lstStyle/>
          <a:p>
            <a:pPr marL="342900" indent="-342900">
              <a:spcBef>
                <a:spcPts val="0"/>
              </a:spcBef>
              <a:buClr>
                <a:schemeClr val="dk1"/>
              </a:buClr>
              <a:buSzPct val="100000"/>
              <a:buFont typeface="Verdana"/>
              <a:buChar char="•"/>
            </a:pPr>
            <a:r>
              <a:rPr lang="en-US" sz="2000" dirty="0">
                <a:solidFill>
                  <a:schemeClr val="dk1"/>
                </a:solidFill>
                <a:latin typeface="Verdana"/>
                <a:ea typeface="Verdana"/>
                <a:cs typeface="Verdana"/>
                <a:sym typeface="Verdana"/>
              </a:rPr>
              <a:t>Numerous structural models of intelligence</a:t>
            </a:r>
          </a:p>
          <a:p>
            <a:pPr marL="742950" lvl="1" indent="-285750">
              <a:spcBef>
                <a:spcPts val="360"/>
              </a:spcBef>
              <a:buClr>
                <a:schemeClr val="dk1"/>
              </a:buClr>
              <a:buSzPct val="100000"/>
              <a:buFont typeface="Verdana"/>
              <a:buChar char="–"/>
            </a:pPr>
            <a:r>
              <a:rPr lang="en-US" sz="1800" dirty="0">
                <a:solidFill>
                  <a:schemeClr val="dk1"/>
                </a:solidFill>
                <a:latin typeface="Verdana"/>
                <a:ea typeface="Verdana"/>
                <a:cs typeface="Verdana"/>
                <a:sym typeface="Verdana"/>
              </a:rPr>
              <a:t>Wechsler considers various models (one of which is Cattell-Horn-Carroll [CHC])</a:t>
            </a:r>
          </a:p>
          <a:p>
            <a:pPr marL="742950" lvl="1" indent="-285750">
              <a:spcBef>
                <a:spcPts val="360"/>
              </a:spcBef>
              <a:buClr>
                <a:schemeClr val="dk1"/>
              </a:buClr>
              <a:buSzPct val="100000"/>
              <a:buFont typeface="Verdana"/>
              <a:buChar char="–"/>
            </a:pPr>
            <a:r>
              <a:rPr lang="en-US" sz="1800" dirty="0">
                <a:solidFill>
                  <a:schemeClr val="dk1"/>
                </a:solidFill>
                <a:latin typeface="Verdana"/>
                <a:ea typeface="Verdana"/>
                <a:cs typeface="Verdana"/>
                <a:sym typeface="Verdana"/>
              </a:rPr>
              <a:t>Example: An expansion of Vernon’s hierarchical model produces superior CFA results in some studies </a:t>
            </a:r>
            <a:r>
              <a:rPr lang="en-US" sz="1600" dirty="0">
                <a:solidFill>
                  <a:schemeClr val="dk1"/>
                </a:solidFill>
                <a:latin typeface="Verdana"/>
                <a:ea typeface="Verdana"/>
                <a:cs typeface="Verdana"/>
                <a:sym typeface="Verdana"/>
              </a:rPr>
              <a:t>(Johnson &amp; Bouchard, 2005a; 2005b; Johnson, </a:t>
            </a:r>
            <a:r>
              <a:rPr lang="en-US" sz="1600" dirty="0" err="1">
                <a:solidFill>
                  <a:schemeClr val="dk1"/>
                </a:solidFill>
                <a:latin typeface="Verdana"/>
                <a:ea typeface="Verdana"/>
                <a:cs typeface="Verdana"/>
                <a:sym typeface="Verdana"/>
              </a:rPr>
              <a:t>te</a:t>
            </a:r>
            <a:r>
              <a:rPr lang="en-US" sz="1600" dirty="0">
                <a:solidFill>
                  <a:schemeClr val="dk1"/>
                </a:solidFill>
                <a:latin typeface="Verdana"/>
                <a:ea typeface="Verdana"/>
                <a:cs typeface="Verdana"/>
                <a:sym typeface="Verdana"/>
              </a:rPr>
              <a:t> </a:t>
            </a:r>
            <a:r>
              <a:rPr lang="en-US" sz="1600" dirty="0" err="1">
                <a:solidFill>
                  <a:schemeClr val="dk1"/>
                </a:solidFill>
                <a:latin typeface="Verdana"/>
                <a:ea typeface="Verdana"/>
                <a:cs typeface="Verdana"/>
                <a:sym typeface="Verdana"/>
              </a:rPr>
              <a:t>Nijenhuis</a:t>
            </a:r>
            <a:r>
              <a:rPr lang="en-US" sz="1600" dirty="0">
                <a:solidFill>
                  <a:schemeClr val="dk1"/>
                </a:solidFill>
                <a:latin typeface="Verdana"/>
                <a:ea typeface="Verdana"/>
                <a:cs typeface="Verdana"/>
                <a:sym typeface="Verdana"/>
              </a:rPr>
              <a:t>, &amp; Bouchard, 2007)</a:t>
            </a:r>
          </a:p>
          <a:p>
            <a:pPr marL="342900" indent="-342900">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Wechsler model accounts for important aspects of cognitive ability that these models converge upon</a:t>
            </a:r>
          </a:p>
          <a:p>
            <a:pPr marL="342900" indent="-342900">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CHC theory is still evolving </a:t>
            </a:r>
          </a:p>
          <a:p>
            <a:pPr marL="342900" indent="-342900">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CHC theory does not account for important lessons we learn from working memory models </a:t>
            </a:r>
            <a:r>
              <a:rPr lang="en-US" sz="1600" dirty="0">
                <a:solidFill>
                  <a:schemeClr val="dk1"/>
                </a:solidFill>
                <a:latin typeface="Verdana"/>
                <a:ea typeface="Verdana"/>
                <a:cs typeface="Verdana"/>
                <a:sym typeface="Verdana"/>
              </a:rPr>
              <a:t>(Multicomponent model, Baddeley, 2000, 2002, 2012; Embedded-processes model, Cowan, 1988; </a:t>
            </a:r>
            <a:r>
              <a:rPr lang="en-US" sz="1600" dirty="0" err="1">
                <a:solidFill>
                  <a:schemeClr val="dk1"/>
                </a:solidFill>
                <a:latin typeface="Verdana"/>
                <a:ea typeface="Verdana"/>
                <a:cs typeface="Verdana"/>
                <a:sym typeface="Verdana"/>
              </a:rPr>
              <a:t>Towse</a:t>
            </a:r>
            <a:r>
              <a:rPr lang="en-US" sz="1600" dirty="0">
                <a:solidFill>
                  <a:schemeClr val="dk1"/>
                </a:solidFill>
                <a:latin typeface="Verdana"/>
                <a:ea typeface="Verdana"/>
                <a:cs typeface="Verdana"/>
                <a:sym typeface="Verdana"/>
              </a:rPr>
              <a:t> &amp; Cowan, 2005)</a:t>
            </a:r>
          </a:p>
          <a:p>
            <a:pPr marL="342900" indent="-342900">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Neurodevelopmental models </a:t>
            </a:r>
          </a:p>
          <a:p>
            <a:pPr marL="342900" indent="-342900">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Clinical utility (#1)</a:t>
            </a:r>
          </a:p>
        </p:txBody>
      </p:sp>
      <p:sp>
        <p:nvSpPr>
          <p:cNvPr id="181" name="Shape 181"/>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Tree>
    <p:extLst>
      <p:ext uri="{BB962C8B-B14F-4D97-AF65-F5344CB8AC3E}">
        <p14:creationId xmlns:p14="http://schemas.microsoft.com/office/powerpoint/2010/main" val="593664187"/>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2209801" y="523173"/>
            <a:ext cx="5393274" cy="685800"/>
          </a:xfrm>
          <a:prstGeom prst="rect">
            <a:avLst/>
          </a:prstGeom>
          <a:noFill/>
          <a:ln>
            <a:noFill/>
          </a:ln>
        </p:spPr>
        <p:txBody>
          <a:bodyPr lIns="91425" tIns="45700" rIns="91425" bIns="45700" anchor="t" anchorCtr="0">
            <a:noAutofit/>
          </a:bodyPr>
          <a:lstStyle/>
          <a:p>
            <a:pPr>
              <a:buSzPct val="25000"/>
            </a:pPr>
            <a:r>
              <a:rPr lang="en-US" sz="2800" b="1" dirty="0">
                <a:latin typeface="+mj-lt"/>
                <a:ea typeface="Calibri"/>
                <a:cs typeface="Calibri"/>
                <a:sym typeface="Calibri"/>
              </a:rPr>
              <a:t>Ancillary Index Scores </a:t>
            </a:r>
          </a:p>
        </p:txBody>
      </p:sp>
      <p:sp>
        <p:nvSpPr>
          <p:cNvPr id="108" name="Shape 108"/>
          <p:cNvSpPr txBox="1"/>
          <p:nvPr/>
        </p:nvSpPr>
        <p:spPr>
          <a:xfrm>
            <a:off x="922458" y="1208973"/>
            <a:ext cx="999107" cy="2952210"/>
          </a:xfrm>
          <a:prstGeom prst="rect">
            <a:avLst/>
          </a:prstGeom>
          <a:noFill/>
          <a:ln>
            <a:noFill/>
          </a:ln>
        </p:spPr>
        <p:txBody>
          <a:bodyPr lIns="91425" tIns="45700" rIns="91425" bIns="45700" anchor="t" anchorCtr="0">
            <a:noAutofit/>
          </a:bodyPr>
          <a:lstStyle/>
          <a:p>
            <a:pPr>
              <a:spcAft>
                <a:spcPts val="1200"/>
              </a:spcAft>
              <a:buSzPct val="25000"/>
            </a:pPr>
            <a:endParaRPr lang="en-US" sz="2600" b="1" dirty="0">
              <a:solidFill>
                <a:srgbClr val="00A389"/>
              </a:solidFill>
              <a:latin typeface="Calibri"/>
              <a:ea typeface="Calibri"/>
              <a:cs typeface="Calibri"/>
              <a:sym typeface="Calibri"/>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90" y="1208974"/>
            <a:ext cx="8763000" cy="366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09801" y="4873823"/>
            <a:ext cx="534121" cy="369332"/>
          </a:xfrm>
          <a:prstGeom prst="rect">
            <a:avLst/>
          </a:prstGeom>
          <a:noFill/>
        </p:spPr>
        <p:txBody>
          <a:bodyPr wrap="none" rtlCol="0">
            <a:spAutoFit/>
          </a:bodyPr>
          <a:lstStyle/>
          <a:p>
            <a:r>
              <a:rPr lang="en-US" b="1" dirty="0"/>
              <a:t>QRI</a:t>
            </a:r>
          </a:p>
        </p:txBody>
      </p:sp>
      <p:sp>
        <p:nvSpPr>
          <p:cNvPr id="7" name="TextBox 6"/>
          <p:cNvSpPr txBox="1"/>
          <p:nvPr/>
        </p:nvSpPr>
        <p:spPr>
          <a:xfrm>
            <a:off x="4038601" y="4873823"/>
            <a:ext cx="787973" cy="369332"/>
          </a:xfrm>
          <a:prstGeom prst="rect">
            <a:avLst/>
          </a:prstGeom>
          <a:noFill/>
        </p:spPr>
        <p:txBody>
          <a:bodyPr wrap="none" rtlCol="0">
            <a:spAutoFit/>
          </a:bodyPr>
          <a:lstStyle/>
          <a:p>
            <a:r>
              <a:rPr lang="en-US" b="1" dirty="0"/>
              <a:t>AWMI</a:t>
            </a:r>
          </a:p>
        </p:txBody>
      </p:sp>
      <p:sp>
        <p:nvSpPr>
          <p:cNvPr id="8" name="TextBox 7"/>
          <p:cNvSpPr txBox="1"/>
          <p:nvPr/>
        </p:nvSpPr>
        <p:spPr>
          <a:xfrm>
            <a:off x="5828047" y="4873823"/>
            <a:ext cx="534121" cy="369332"/>
          </a:xfrm>
          <a:prstGeom prst="rect">
            <a:avLst/>
          </a:prstGeom>
          <a:noFill/>
        </p:spPr>
        <p:txBody>
          <a:bodyPr wrap="none" rtlCol="0">
            <a:spAutoFit/>
          </a:bodyPr>
          <a:lstStyle/>
          <a:p>
            <a:r>
              <a:rPr lang="en-US" b="1" dirty="0"/>
              <a:t>NVI</a:t>
            </a:r>
          </a:p>
        </p:txBody>
      </p:sp>
      <p:sp>
        <p:nvSpPr>
          <p:cNvPr id="9" name="TextBox 8"/>
          <p:cNvSpPr txBox="1"/>
          <p:nvPr/>
        </p:nvSpPr>
        <p:spPr>
          <a:xfrm>
            <a:off x="7477218" y="4873823"/>
            <a:ext cx="532518" cy="369332"/>
          </a:xfrm>
          <a:prstGeom prst="rect">
            <a:avLst/>
          </a:prstGeom>
          <a:noFill/>
        </p:spPr>
        <p:txBody>
          <a:bodyPr wrap="none" rtlCol="0">
            <a:spAutoFit/>
          </a:bodyPr>
          <a:lstStyle/>
          <a:p>
            <a:r>
              <a:rPr lang="en-US" b="1" dirty="0"/>
              <a:t>GAI</a:t>
            </a:r>
          </a:p>
        </p:txBody>
      </p:sp>
      <p:sp>
        <p:nvSpPr>
          <p:cNvPr id="10" name="TextBox 9"/>
          <p:cNvSpPr txBox="1"/>
          <p:nvPr/>
        </p:nvSpPr>
        <p:spPr>
          <a:xfrm>
            <a:off x="9153618" y="4873823"/>
            <a:ext cx="490840" cy="369332"/>
          </a:xfrm>
          <a:prstGeom prst="rect">
            <a:avLst/>
          </a:prstGeom>
          <a:noFill/>
        </p:spPr>
        <p:txBody>
          <a:bodyPr wrap="none" rtlCol="0">
            <a:spAutoFit/>
          </a:bodyPr>
          <a:lstStyle/>
          <a:p>
            <a:r>
              <a:rPr lang="en-US" b="1" dirty="0"/>
              <a:t>CPI</a:t>
            </a:r>
          </a:p>
        </p:txBody>
      </p:sp>
      <p:sp>
        <p:nvSpPr>
          <p:cNvPr id="11" name="TextBox 10"/>
          <p:cNvSpPr txBox="1"/>
          <p:nvPr/>
        </p:nvSpPr>
        <p:spPr>
          <a:xfrm>
            <a:off x="2133601" y="5421869"/>
            <a:ext cx="6848541" cy="646331"/>
          </a:xfrm>
          <a:prstGeom prst="rect">
            <a:avLst/>
          </a:prstGeom>
          <a:noFill/>
        </p:spPr>
        <p:txBody>
          <a:bodyPr wrap="none" rtlCol="0">
            <a:spAutoFit/>
          </a:bodyPr>
          <a:lstStyle/>
          <a:p>
            <a:r>
              <a:rPr lang="en-US" b="1" dirty="0"/>
              <a:t>On Record Form Analysis Pages and in </a:t>
            </a:r>
            <a:br>
              <a:rPr lang="en-US" b="1" dirty="0"/>
            </a:br>
            <a:r>
              <a:rPr lang="en-US" b="1" dirty="0"/>
              <a:t>Administration and Scoring Manual Supplement: Optional carry-along</a:t>
            </a:r>
          </a:p>
        </p:txBody>
      </p:sp>
    </p:spTree>
    <p:extLst>
      <p:ext uri="{BB962C8B-B14F-4D97-AF65-F5344CB8AC3E}">
        <p14:creationId xmlns:p14="http://schemas.microsoft.com/office/powerpoint/2010/main" val="441168560"/>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pic>
        <p:nvPicPr>
          <p:cNvPr id="1205" name="Shape 1205"/>
          <p:cNvPicPr preferRelativeResize="0">
            <a:picLocks noGrp="1"/>
          </p:cNvPicPr>
          <p:nvPr>
            <p:ph type="body" idx="1"/>
          </p:nvPr>
        </p:nvPicPr>
        <p:blipFill rotWithShape="1">
          <a:blip r:embed="rId3">
            <a:alphaModFix/>
          </a:blip>
          <a:srcRect/>
          <a:stretch/>
        </p:blipFill>
        <p:spPr>
          <a:xfrm>
            <a:off x="1531882" y="465777"/>
            <a:ext cx="7421216" cy="6263630"/>
          </a:xfrm>
          <a:prstGeom prst="rect">
            <a:avLst/>
          </a:prstGeom>
          <a:noFill/>
          <a:ln>
            <a:noFill/>
          </a:ln>
        </p:spPr>
      </p:pic>
      <p:sp>
        <p:nvSpPr>
          <p:cNvPr id="1206" name="Shape 1206"/>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1207" name="Shape 1207"/>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cxnSp>
        <p:nvCxnSpPr>
          <p:cNvPr id="1209" name="Shape 1209"/>
          <p:cNvCxnSpPr/>
          <p:nvPr/>
        </p:nvCxnSpPr>
        <p:spPr>
          <a:xfrm flipH="1">
            <a:off x="6142299" y="2792626"/>
            <a:ext cx="707462" cy="89468"/>
          </a:xfrm>
          <a:prstGeom prst="straightConnector1">
            <a:avLst/>
          </a:prstGeom>
          <a:solidFill>
            <a:schemeClr val="accent1"/>
          </a:solidFill>
          <a:ln w="9525" cap="flat">
            <a:solidFill>
              <a:schemeClr val="dk1"/>
            </a:solidFill>
            <a:prstDash val="solid"/>
            <a:round/>
            <a:headEnd type="none" w="med" len="med"/>
            <a:tailEnd type="stealth" w="lg" len="lg"/>
          </a:ln>
        </p:spPr>
      </p:cxnSp>
      <p:pic>
        <p:nvPicPr>
          <p:cNvPr id="1210" name="Shape 1210"/>
          <p:cNvPicPr preferRelativeResize="0"/>
          <p:nvPr/>
        </p:nvPicPr>
        <p:blipFill/>
        <p:spPr>
          <a:xfrm>
            <a:off x="-152399" y="-990599"/>
            <a:ext cx="4343400" cy="762000"/>
          </a:xfrm>
          <a:prstGeom prst="rect">
            <a:avLst/>
          </a:prstGeom>
          <a:solidFill>
            <a:srgbClr val="FFFFFF"/>
          </a:solidFill>
          <a:ln>
            <a:noFill/>
          </a:ln>
        </p:spPr>
      </p:pic>
    </p:spTree>
    <p:extLst>
      <p:ext uri="{BB962C8B-B14F-4D97-AF65-F5344CB8AC3E}">
        <p14:creationId xmlns:p14="http://schemas.microsoft.com/office/powerpoint/2010/main" val="2927427128"/>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AWMI Measures</a:t>
            </a:r>
          </a:p>
        </p:txBody>
      </p:sp>
      <p:sp>
        <p:nvSpPr>
          <p:cNvPr id="3" name="Content Placeholder 2"/>
          <p:cNvSpPr>
            <a:spLocks noGrp="1"/>
          </p:cNvSpPr>
          <p:nvPr>
            <p:ph idx="1"/>
          </p:nvPr>
        </p:nvSpPr>
        <p:spPr/>
        <p:txBody>
          <a:bodyPr>
            <a:normAutofit/>
          </a:bodyPr>
          <a:lstStyle/>
          <a:p>
            <a:r>
              <a:rPr lang="en-US" sz="2400" dirty="0"/>
              <a:t>Memory Span 	Rote Memory 		Attention and Concentration </a:t>
            </a:r>
          </a:p>
          <a:p>
            <a:endParaRPr lang="en-US" sz="2400" dirty="0"/>
          </a:p>
          <a:p>
            <a:r>
              <a:rPr lang="en-US" sz="2400" dirty="0"/>
              <a:t>Immediate Auditory Memory   	Working Memory 	  Numerical Ability</a:t>
            </a:r>
          </a:p>
          <a:p>
            <a:endParaRPr lang="en-US" sz="2400" dirty="0"/>
          </a:p>
          <a:p>
            <a:r>
              <a:rPr lang="en-US" sz="2400" dirty="0"/>
              <a:t>Auditory Sequential Processing 	Planning Ability 	Mental Manipulation </a:t>
            </a:r>
          </a:p>
        </p:txBody>
      </p:sp>
    </p:spTree>
    <p:extLst>
      <p:ext uri="{BB962C8B-B14F-4D97-AF65-F5344CB8AC3E}">
        <p14:creationId xmlns:p14="http://schemas.microsoft.com/office/powerpoint/2010/main" val="22737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Index</a:t>
            </a:r>
          </a:p>
        </p:txBody>
      </p:sp>
      <p:sp>
        <p:nvSpPr>
          <p:cNvPr id="3" name="Content Placeholder 2"/>
          <p:cNvSpPr>
            <a:spLocks noGrp="1"/>
          </p:cNvSpPr>
          <p:nvPr>
            <p:ph idx="1"/>
          </p:nvPr>
        </p:nvSpPr>
        <p:spPr/>
        <p:txBody>
          <a:bodyPr/>
          <a:lstStyle/>
          <a:p>
            <a:r>
              <a:rPr lang="en-US" dirty="0"/>
              <a:t>Useful when the examinee has obvious verbal difficulties (ELL) </a:t>
            </a:r>
          </a:p>
          <a:p>
            <a:r>
              <a:rPr lang="en-US" dirty="0"/>
              <a:t>Language Impairment </a:t>
            </a:r>
          </a:p>
          <a:p>
            <a:r>
              <a:rPr lang="en-US" dirty="0"/>
              <a:t>ASD with language impairment</a:t>
            </a:r>
          </a:p>
          <a:p>
            <a:r>
              <a:rPr lang="en-US" dirty="0"/>
              <a:t>More emphasis on reasoning using visual-spatial processes than FSIQ.</a:t>
            </a:r>
          </a:p>
        </p:txBody>
      </p:sp>
    </p:spTree>
    <p:extLst>
      <p:ext uri="{BB962C8B-B14F-4D97-AF65-F5344CB8AC3E}">
        <p14:creationId xmlns:p14="http://schemas.microsoft.com/office/powerpoint/2010/main" val="28893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Nonverbal Index Measures</a:t>
            </a:r>
          </a:p>
        </p:txBody>
      </p:sp>
      <p:sp>
        <p:nvSpPr>
          <p:cNvPr id="3" name="Content Placeholder 2"/>
          <p:cNvSpPr>
            <a:spLocks noGrp="1"/>
          </p:cNvSpPr>
          <p:nvPr>
            <p:ph sz="half" idx="1"/>
          </p:nvPr>
        </p:nvSpPr>
        <p:spPr/>
        <p:txBody>
          <a:bodyPr/>
          <a:lstStyle/>
          <a:p>
            <a:pPr marL="0" indent="0">
              <a:buNone/>
            </a:pPr>
            <a:r>
              <a:rPr lang="en-US" b="1" u="sng" dirty="0"/>
              <a:t>High NVI Scores</a:t>
            </a:r>
          </a:p>
          <a:p>
            <a:endParaRPr lang="en-US" dirty="0"/>
          </a:p>
          <a:p>
            <a:r>
              <a:rPr lang="en-US" dirty="0"/>
              <a:t>Well-developed general intellectual functioning for visually presented stimuli. </a:t>
            </a:r>
          </a:p>
        </p:txBody>
      </p:sp>
      <p:sp>
        <p:nvSpPr>
          <p:cNvPr id="4" name="Content Placeholder 3"/>
          <p:cNvSpPr>
            <a:spLocks noGrp="1"/>
          </p:cNvSpPr>
          <p:nvPr>
            <p:ph sz="half" idx="2"/>
          </p:nvPr>
        </p:nvSpPr>
        <p:spPr/>
        <p:txBody>
          <a:bodyPr/>
          <a:lstStyle/>
          <a:p>
            <a:pPr marL="0" indent="0">
              <a:buNone/>
            </a:pPr>
            <a:r>
              <a:rPr lang="en-US" b="1" u="sng" dirty="0"/>
              <a:t>Low NVI Scores</a:t>
            </a:r>
          </a:p>
          <a:p>
            <a:endParaRPr lang="en-US" dirty="0"/>
          </a:p>
          <a:p>
            <a:pPr marL="0" indent="0">
              <a:buNone/>
            </a:pPr>
            <a:r>
              <a:rPr lang="en-US" dirty="0"/>
              <a:t>• Slow processing speed. </a:t>
            </a:r>
          </a:p>
          <a:p>
            <a:pPr marL="0" indent="0">
              <a:buNone/>
            </a:pPr>
            <a:r>
              <a:rPr lang="en-US" dirty="0"/>
              <a:t>• Low working memory. </a:t>
            </a:r>
          </a:p>
          <a:p>
            <a:pPr marL="0" indent="0">
              <a:buNone/>
            </a:pPr>
            <a:r>
              <a:rPr lang="en-US" dirty="0"/>
              <a:t>• Low abstract and conceptual reasoning abilities. </a:t>
            </a:r>
          </a:p>
          <a:p>
            <a:pPr marL="0" indent="0">
              <a:buNone/>
            </a:pPr>
            <a:r>
              <a:rPr lang="en-US" dirty="0"/>
              <a:t>• Low spatial reasoning. </a:t>
            </a:r>
          </a:p>
          <a:p>
            <a:pPr marL="0" indent="0">
              <a:buNone/>
            </a:pPr>
            <a:r>
              <a:rPr lang="en-US" dirty="0"/>
              <a:t>• General low intellectual ability</a:t>
            </a:r>
          </a:p>
        </p:txBody>
      </p:sp>
    </p:spTree>
    <p:extLst>
      <p:ext uri="{BB962C8B-B14F-4D97-AF65-F5344CB8AC3E}">
        <p14:creationId xmlns:p14="http://schemas.microsoft.com/office/powerpoint/2010/main" val="3620093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General Ability Index</a:t>
            </a:r>
          </a:p>
        </p:txBody>
      </p:sp>
      <p:sp>
        <p:nvSpPr>
          <p:cNvPr id="3" name="Content Placeholder 2"/>
          <p:cNvSpPr>
            <a:spLocks noGrp="1"/>
          </p:cNvSpPr>
          <p:nvPr>
            <p:ph idx="1"/>
          </p:nvPr>
        </p:nvSpPr>
        <p:spPr/>
        <p:txBody>
          <a:bodyPr>
            <a:normAutofit/>
          </a:bodyPr>
          <a:lstStyle/>
          <a:p>
            <a:r>
              <a:rPr lang="en-US" sz="4000" dirty="0"/>
              <a:t>The GAI provides an estimate of general intellectual ability that is less reliant on working memory and processing speed than the FSIQ. </a:t>
            </a:r>
          </a:p>
        </p:txBody>
      </p:sp>
    </p:spTree>
    <p:extLst>
      <p:ext uri="{BB962C8B-B14F-4D97-AF65-F5344CB8AC3E}">
        <p14:creationId xmlns:p14="http://schemas.microsoft.com/office/powerpoint/2010/main" val="415805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General Ability Index </a:t>
            </a:r>
          </a:p>
        </p:txBody>
      </p:sp>
      <p:sp>
        <p:nvSpPr>
          <p:cNvPr id="3" name="Text Placeholder 2"/>
          <p:cNvSpPr>
            <a:spLocks noGrp="1"/>
          </p:cNvSpPr>
          <p:nvPr>
            <p:ph type="body" idx="1"/>
          </p:nvPr>
        </p:nvSpPr>
        <p:spPr/>
        <p:txBody>
          <a:bodyPr/>
          <a:lstStyle/>
          <a:p>
            <a:r>
              <a:rPr lang="en-US" dirty="0"/>
              <a:t>High GAI Scores</a:t>
            </a:r>
          </a:p>
        </p:txBody>
      </p:sp>
      <p:sp>
        <p:nvSpPr>
          <p:cNvPr id="4" name="Content Placeholder 3"/>
          <p:cNvSpPr>
            <a:spLocks noGrp="1"/>
          </p:cNvSpPr>
          <p:nvPr>
            <p:ph sz="half" idx="2"/>
          </p:nvPr>
        </p:nvSpPr>
        <p:spPr/>
        <p:txBody>
          <a:bodyPr/>
          <a:lstStyle/>
          <a:p>
            <a:r>
              <a:rPr lang="en-US" dirty="0"/>
              <a:t> Verbal problem-solving.</a:t>
            </a:r>
          </a:p>
          <a:p>
            <a:r>
              <a:rPr lang="en-US" dirty="0"/>
              <a:t>Visual-perceptual and spatial reasoning.</a:t>
            </a:r>
          </a:p>
          <a:p>
            <a:r>
              <a:rPr lang="en-US" dirty="0"/>
              <a:t>Abstract, conceptual reasoning.</a:t>
            </a:r>
          </a:p>
        </p:txBody>
      </p:sp>
      <p:sp>
        <p:nvSpPr>
          <p:cNvPr id="5" name="Text Placeholder 4"/>
          <p:cNvSpPr>
            <a:spLocks noGrp="1"/>
          </p:cNvSpPr>
          <p:nvPr>
            <p:ph type="body" sz="quarter" idx="3"/>
          </p:nvPr>
        </p:nvSpPr>
        <p:spPr/>
        <p:txBody>
          <a:bodyPr/>
          <a:lstStyle/>
          <a:p>
            <a:r>
              <a:rPr lang="en-US" dirty="0"/>
              <a:t>Low GAI Scores </a:t>
            </a:r>
          </a:p>
        </p:txBody>
      </p:sp>
      <p:sp>
        <p:nvSpPr>
          <p:cNvPr id="6" name="Content Placeholder 5"/>
          <p:cNvSpPr>
            <a:spLocks noGrp="1"/>
          </p:cNvSpPr>
          <p:nvPr>
            <p:ph sz="quarter" idx="4"/>
          </p:nvPr>
        </p:nvSpPr>
        <p:spPr/>
        <p:txBody>
          <a:bodyPr/>
          <a:lstStyle/>
          <a:p>
            <a:r>
              <a:rPr lang="en-US" dirty="0"/>
              <a:t>General low intellectual ability. </a:t>
            </a:r>
          </a:p>
          <a:p>
            <a:r>
              <a:rPr lang="en-US" dirty="0"/>
              <a:t>Language deficits</a:t>
            </a:r>
          </a:p>
          <a:p>
            <a:r>
              <a:rPr lang="en-US" dirty="0"/>
              <a:t>Visual-spatial processing difficulties.</a:t>
            </a:r>
          </a:p>
          <a:p>
            <a:r>
              <a:rPr lang="en-US" dirty="0"/>
              <a:t>Poor reasoning skills.</a:t>
            </a:r>
          </a:p>
        </p:txBody>
      </p:sp>
    </p:spTree>
    <p:extLst>
      <p:ext uri="{BB962C8B-B14F-4D97-AF65-F5344CB8AC3E}">
        <p14:creationId xmlns:p14="http://schemas.microsoft.com/office/powerpoint/2010/main" val="147210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Cognitive Proficiency Index </a:t>
            </a:r>
          </a:p>
        </p:txBody>
      </p:sp>
      <p:sp>
        <p:nvSpPr>
          <p:cNvPr id="3" name="Content Placeholder 2"/>
          <p:cNvSpPr>
            <a:spLocks noGrp="1"/>
          </p:cNvSpPr>
          <p:nvPr>
            <p:ph idx="1"/>
          </p:nvPr>
        </p:nvSpPr>
        <p:spPr/>
        <p:txBody>
          <a:bodyPr/>
          <a:lstStyle/>
          <a:p>
            <a:r>
              <a:rPr lang="en-US" dirty="0"/>
              <a:t>The CPI provides an estimate of the efficiency with which information is processed in the service of learning, problem solving, and higher order reasoning. </a:t>
            </a:r>
          </a:p>
        </p:txBody>
      </p:sp>
    </p:spTree>
    <p:extLst>
      <p:ext uri="{BB962C8B-B14F-4D97-AF65-F5344CB8AC3E}">
        <p14:creationId xmlns:p14="http://schemas.microsoft.com/office/powerpoint/2010/main" val="983149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CPI </a:t>
            </a:r>
          </a:p>
        </p:txBody>
      </p:sp>
      <p:sp>
        <p:nvSpPr>
          <p:cNvPr id="3" name="Text Placeholder 2"/>
          <p:cNvSpPr>
            <a:spLocks noGrp="1"/>
          </p:cNvSpPr>
          <p:nvPr>
            <p:ph type="body" idx="1"/>
          </p:nvPr>
        </p:nvSpPr>
        <p:spPr>
          <a:xfrm>
            <a:off x="839788" y="1941341"/>
            <a:ext cx="5157787" cy="563733"/>
          </a:xfrm>
        </p:spPr>
        <p:txBody>
          <a:bodyPr/>
          <a:lstStyle/>
          <a:p>
            <a:r>
              <a:rPr lang="en-US" dirty="0"/>
              <a:t>High CPI Scores </a:t>
            </a:r>
          </a:p>
        </p:txBody>
      </p:sp>
      <p:sp>
        <p:nvSpPr>
          <p:cNvPr id="4" name="Content Placeholder 3"/>
          <p:cNvSpPr>
            <a:spLocks noGrp="1"/>
          </p:cNvSpPr>
          <p:nvPr>
            <p:ph sz="half" idx="2"/>
          </p:nvPr>
        </p:nvSpPr>
        <p:spPr/>
        <p:txBody>
          <a:bodyPr/>
          <a:lstStyle/>
          <a:p>
            <a:r>
              <a:rPr lang="en-US" dirty="0"/>
              <a:t>High degree of cognitive efficiency for manipulating and rapidly processing information. </a:t>
            </a:r>
          </a:p>
        </p:txBody>
      </p:sp>
      <p:sp>
        <p:nvSpPr>
          <p:cNvPr id="5" name="Text Placeholder 4"/>
          <p:cNvSpPr>
            <a:spLocks noGrp="1"/>
          </p:cNvSpPr>
          <p:nvPr>
            <p:ph type="body" sz="quarter" idx="3"/>
          </p:nvPr>
        </p:nvSpPr>
        <p:spPr>
          <a:xfrm>
            <a:off x="6172200" y="1941341"/>
            <a:ext cx="5183188" cy="563734"/>
          </a:xfrm>
        </p:spPr>
        <p:txBody>
          <a:bodyPr/>
          <a:lstStyle/>
          <a:p>
            <a:r>
              <a:rPr lang="en-US" dirty="0"/>
              <a:t>Low CPI Scores </a:t>
            </a:r>
          </a:p>
        </p:txBody>
      </p:sp>
      <p:sp>
        <p:nvSpPr>
          <p:cNvPr id="6" name="Content Placeholder 5"/>
          <p:cNvSpPr>
            <a:spLocks noGrp="1"/>
          </p:cNvSpPr>
          <p:nvPr>
            <p:ph sz="quarter" idx="4"/>
          </p:nvPr>
        </p:nvSpPr>
        <p:spPr/>
        <p:txBody>
          <a:bodyPr>
            <a:normAutofit lnSpcReduction="10000"/>
          </a:bodyPr>
          <a:lstStyle/>
          <a:p>
            <a:r>
              <a:rPr lang="en-US" dirty="0"/>
              <a:t>Visual or auditory processing deficits. </a:t>
            </a:r>
          </a:p>
          <a:p>
            <a:r>
              <a:rPr lang="en-US" dirty="0"/>
              <a:t>Inattention. </a:t>
            </a:r>
          </a:p>
          <a:p>
            <a:r>
              <a:rPr lang="en-US" dirty="0"/>
              <a:t>Distractibility. </a:t>
            </a:r>
          </a:p>
          <a:p>
            <a:r>
              <a:rPr lang="en-US" dirty="0" err="1"/>
              <a:t>Visuo</a:t>
            </a:r>
            <a:r>
              <a:rPr lang="en-US" dirty="0"/>
              <a:t>-motor difficulties. </a:t>
            </a:r>
          </a:p>
          <a:p>
            <a:r>
              <a:rPr lang="en-US" dirty="0"/>
              <a:t>Limited working memory storage or mental manipulation capacity.</a:t>
            </a:r>
          </a:p>
          <a:p>
            <a:r>
              <a:rPr lang="en-US" dirty="0"/>
              <a:t>Generally low cognitive ability.</a:t>
            </a:r>
          </a:p>
        </p:txBody>
      </p:sp>
    </p:spTree>
    <p:extLst>
      <p:ext uri="{BB962C8B-B14F-4D97-AF65-F5344CB8AC3E}">
        <p14:creationId xmlns:p14="http://schemas.microsoft.com/office/powerpoint/2010/main" val="229395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Shape 114"/>
          <p:cNvSpPr txBox="1"/>
          <p:nvPr/>
        </p:nvSpPr>
        <p:spPr>
          <a:xfrm>
            <a:off x="2150526" y="381000"/>
            <a:ext cx="6002874" cy="457200"/>
          </a:xfrm>
          <a:prstGeom prst="rect">
            <a:avLst/>
          </a:prstGeom>
          <a:noFill/>
          <a:ln>
            <a:noFill/>
          </a:ln>
        </p:spPr>
        <p:txBody>
          <a:bodyPr lIns="91425" tIns="45700" rIns="91425" bIns="45700" anchor="t" anchorCtr="0">
            <a:noAutofit/>
          </a:bodyPr>
          <a:lstStyle/>
          <a:p>
            <a:pPr>
              <a:buSzPct val="25000"/>
            </a:pPr>
            <a:r>
              <a:rPr lang="en-US" sz="2800" b="1" dirty="0">
                <a:latin typeface="+mj-lt"/>
                <a:ea typeface="Calibri"/>
                <a:cs typeface="Calibri"/>
                <a:sym typeface="Calibri"/>
              </a:rPr>
              <a:t>Complementary Index Scores</a:t>
            </a:r>
          </a:p>
        </p:txBody>
      </p:sp>
      <p:sp>
        <p:nvSpPr>
          <p:cNvPr id="115" name="Shape 115"/>
          <p:cNvSpPr txBox="1"/>
          <p:nvPr/>
        </p:nvSpPr>
        <p:spPr>
          <a:xfrm>
            <a:off x="2150527" y="1461814"/>
            <a:ext cx="3108806" cy="923329"/>
          </a:xfrm>
          <a:prstGeom prst="rect">
            <a:avLst/>
          </a:prstGeom>
          <a:noFill/>
          <a:ln>
            <a:noFill/>
          </a:ln>
        </p:spPr>
        <p:txBody>
          <a:bodyPr lIns="91425" tIns="45700" rIns="91425" bIns="45700" anchor="t" anchorCtr="0">
            <a:noAutofit/>
          </a:bodyPr>
          <a:lstStyle/>
          <a:p>
            <a:pPr>
              <a:spcAft>
                <a:spcPts val="1200"/>
              </a:spcAft>
              <a:buSzPct val="25000"/>
            </a:pPr>
            <a:r>
              <a:rPr lang="en-US" sz="2600" b="1">
                <a:solidFill>
                  <a:srgbClr val="00A389"/>
                </a:solidFill>
                <a:latin typeface="Calibri"/>
                <a:ea typeface="Calibri"/>
                <a:cs typeface="Calibri"/>
                <a:sym typeface="Calibri"/>
              </a:rPr>
              <a:t>Headline placed here</a:t>
            </a:r>
          </a:p>
          <a:p>
            <a:pPr>
              <a:spcAft>
                <a:spcPts val="1200"/>
              </a:spcAft>
              <a:buSzPct val="25000"/>
            </a:pPr>
            <a:r>
              <a:rPr lang="en-US">
                <a:solidFill>
                  <a:srgbClr val="595959"/>
                </a:solidFill>
                <a:latin typeface="Calibri"/>
                <a:ea typeface="Calibri"/>
                <a:cs typeface="Calibri"/>
                <a:sym typeface="Calibri"/>
              </a:rPr>
              <a:t>Text here…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90446"/>
            <a:ext cx="8763000" cy="348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87572" y="5102423"/>
            <a:ext cx="506870" cy="369332"/>
          </a:xfrm>
          <a:prstGeom prst="rect">
            <a:avLst/>
          </a:prstGeom>
          <a:noFill/>
        </p:spPr>
        <p:txBody>
          <a:bodyPr wrap="none" rtlCol="0">
            <a:spAutoFit/>
          </a:bodyPr>
          <a:lstStyle/>
          <a:p>
            <a:r>
              <a:rPr lang="en-US" b="1" dirty="0"/>
              <a:t>NSI</a:t>
            </a:r>
          </a:p>
        </p:txBody>
      </p:sp>
      <p:sp>
        <p:nvSpPr>
          <p:cNvPr id="8" name="TextBox 7"/>
          <p:cNvSpPr txBox="1"/>
          <p:nvPr/>
        </p:nvSpPr>
        <p:spPr>
          <a:xfrm>
            <a:off x="5877019" y="5102423"/>
            <a:ext cx="466153" cy="369332"/>
          </a:xfrm>
          <a:prstGeom prst="rect">
            <a:avLst/>
          </a:prstGeom>
          <a:noFill/>
        </p:spPr>
        <p:txBody>
          <a:bodyPr wrap="none" rtlCol="0">
            <a:spAutoFit/>
          </a:bodyPr>
          <a:lstStyle/>
          <a:p>
            <a:r>
              <a:rPr lang="en-US" b="1" dirty="0"/>
              <a:t>STI</a:t>
            </a:r>
          </a:p>
        </p:txBody>
      </p:sp>
      <p:sp>
        <p:nvSpPr>
          <p:cNvPr id="9" name="TextBox 8"/>
          <p:cNvSpPr txBox="1"/>
          <p:nvPr/>
        </p:nvSpPr>
        <p:spPr>
          <a:xfrm>
            <a:off x="7526190" y="5102423"/>
            <a:ext cx="484428" cy="369332"/>
          </a:xfrm>
          <a:prstGeom prst="rect">
            <a:avLst/>
          </a:prstGeom>
          <a:noFill/>
        </p:spPr>
        <p:txBody>
          <a:bodyPr wrap="none" rtlCol="0">
            <a:spAutoFit/>
          </a:bodyPr>
          <a:lstStyle/>
          <a:p>
            <a:r>
              <a:rPr lang="en-US" b="1" dirty="0"/>
              <a:t>SRI</a:t>
            </a:r>
          </a:p>
        </p:txBody>
      </p:sp>
      <p:sp>
        <p:nvSpPr>
          <p:cNvPr id="11" name="TextBox 10"/>
          <p:cNvSpPr txBox="1"/>
          <p:nvPr/>
        </p:nvSpPr>
        <p:spPr>
          <a:xfrm>
            <a:off x="2133601" y="5421869"/>
            <a:ext cx="6848541" cy="646331"/>
          </a:xfrm>
          <a:prstGeom prst="rect">
            <a:avLst/>
          </a:prstGeom>
          <a:noFill/>
        </p:spPr>
        <p:txBody>
          <a:bodyPr wrap="none" rtlCol="0">
            <a:spAutoFit/>
          </a:bodyPr>
          <a:lstStyle/>
          <a:p>
            <a:r>
              <a:rPr lang="en-US" b="1" dirty="0"/>
              <a:t>On Record Form Analysis Pages and in </a:t>
            </a:r>
          </a:p>
          <a:p>
            <a:r>
              <a:rPr lang="en-US" b="1" dirty="0"/>
              <a:t>Administration and Scoring Manual Supplement: Optional carry-along</a:t>
            </a:r>
          </a:p>
        </p:txBody>
      </p:sp>
    </p:spTree>
    <p:extLst>
      <p:ext uri="{BB962C8B-B14F-4D97-AF65-F5344CB8AC3E}">
        <p14:creationId xmlns:p14="http://schemas.microsoft.com/office/powerpoint/2010/main" val="3954765110"/>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885950" y="392113"/>
            <a:ext cx="8362950"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1.  Update Theoretical Foundations</a:t>
            </a:r>
          </a:p>
        </p:txBody>
      </p:sp>
      <p:sp>
        <p:nvSpPr>
          <p:cNvPr id="171" name="Shape 171"/>
          <p:cNvSpPr txBox="1">
            <a:spLocks noGrp="1"/>
          </p:cNvSpPr>
          <p:nvPr>
            <p:ph type="body" idx="1"/>
          </p:nvPr>
        </p:nvSpPr>
        <p:spPr>
          <a:xfrm>
            <a:off x="1885950" y="1219200"/>
            <a:ext cx="8362950" cy="3293682"/>
          </a:xfrm>
          <a:prstGeom prst="rect">
            <a:avLst/>
          </a:prstGeom>
          <a:noFill/>
          <a:ln>
            <a:noFill/>
          </a:ln>
        </p:spPr>
        <p:txBody>
          <a:bodyPr vert="horz" lIns="91425" tIns="45700" rIns="91425" bIns="45700" rtlCol="0" anchor="t" anchorCtr="0">
            <a:spAutoFit/>
          </a:bodyPr>
          <a:lstStyle/>
          <a:p>
            <a:pPr marL="342900" indent="-342900">
              <a:spcBef>
                <a:spcPts val="0"/>
              </a:spcBef>
              <a:buClr>
                <a:schemeClr val="dk1"/>
              </a:buClr>
              <a:buSzPct val="100000"/>
              <a:buFont typeface="Verdana"/>
              <a:buChar char="•"/>
            </a:pPr>
            <a:r>
              <a:rPr lang="en-US" sz="2400">
                <a:solidFill>
                  <a:schemeClr val="dk1"/>
                </a:solidFill>
                <a:latin typeface="Verdana"/>
                <a:ea typeface="Verdana"/>
                <a:cs typeface="Verdana"/>
                <a:sym typeface="Verdana"/>
              </a:rPr>
              <a:t>Increase breadth of construct coverage by developing:</a:t>
            </a:r>
          </a:p>
          <a:p>
            <a:pPr marL="342900" indent="-190500">
              <a:spcBef>
                <a:spcPts val="480"/>
              </a:spcBef>
              <a:buClr>
                <a:schemeClr val="dk1"/>
              </a:buClr>
              <a:buNone/>
            </a:pPr>
            <a:endParaRPr sz="2400">
              <a:solidFill>
                <a:schemeClr val="dk1"/>
              </a:solidFill>
              <a:latin typeface="Verdana"/>
              <a:ea typeface="Verdana"/>
              <a:cs typeface="Verdana"/>
              <a:sym typeface="Verdana"/>
            </a:endParaRPr>
          </a:p>
          <a:p>
            <a:pPr marL="742950" lvl="1" indent="-285750">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visual spatial subtest</a:t>
            </a:r>
          </a:p>
          <a:p>
            <a:pPr marL="742950" lvl="1" indent="-285750">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fluid reasoning subtest</a:t>
            </a:r>
          </a:p>
          <a:p>
            <a:pPr marL="742950" lvl="1" indent="-285750">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visual working memory subtest</a:t>
            </a:r>
          </a:p>
          <a:p>
            <a:pPr marL="742950" lvl="1" indent="-285750">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subtests to measure additional processes related to learning (naming facility, associative memory) </a:t>
            </a:r>
          </a:p>
          <a:p>
            <a:pPr lvl="2">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to measure additional cognitive processes relevant to learning disabilities</a:t>
            </a:r>
          </a:p>
        </p:txBody>
      </p:sp>
      <p:sp>
        <p:nvSpPr>
          <p:cNvPr id="172" name="Shape 172"/>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173" name="Shape 173"/>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Tree>
    <p:extLst>
      <p:ext uri="{BB962C8B-B14F-4D97-AF65-F5344CB8AC3E}">
        <p14:creationId xmlns:p14="http://schemas.microsoft.com/office/powerpoint/2010/main" val="338301358"/>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t>Descriptive Classifications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7368747"/>
              </p:ext>
            </p:extLst>
          </p:nvPr>
        </p:nvGraphicFramePr>
        <p:xfrm>
          <a:off x="1752600" y="1974468"/>
          <a:ext cx="8382000" cy="3540859"/>
        </p:xfrm>
        <a:graphic>
          <a:graphicData uri="http://schemas.openxmlformats.org/drawingml/2006/table">
            <a:tbl>
              <a:tblPr firstRow="1" bandRow="1">
                <a:tableStyleId>{5FD0F851-EC5A-4D38-B0AD-8093EC10F338}</a:tableStyleId>
              </a:tblPr>
              <a:tblGrid>
                <a:gridCol w="2312963">
                  <a:extLst>
                    <a:ext uri="{9D8B030D-6E8A-4147-A177-3AD203B41FA5}">
                      <a16:colId xmlns="" xmlns:a16="http://schemas.microsoft.com/office/drawing/2014/main" val="20000"/>
                    </a:ext>
                  </a:extLst>
                </a:gridCol>
                <a:gridCol w="2868637">
                  <a:extLst>
                    <a:ext uri="{9D8B030D-6E8A-4147-A177-3AD203B41FA5}">
                      <a16:colId xmlns="" xmlns:a16="http://schemas.microsoft.com/office/drawing/2014/main" val="20001"/>
                    </a:ext>
                  </a:extLst>
                </a:gridCol>
                <a:gridCol w="3200400">
                  <a:extLst>
                    <a:ext uri="{9D8B030D-6E8A-4147-A177-3AD203B41FA5}">
                      <a16:colId xmlns="" xmlns:a16="http://schemas.microsoft.com/office/drawing/2014/main" val="20002"/>
                    </a:ext>
                  </a:extLst>
                </a:gridCol>
              </a:tblGrid>
              <a:tr h="692533">
                <a:tc>
                  <a:txBody>
                    <a:bodyPr/>
                    <a:lstStyle/>
                    <a:p>
                      <a:r>
                        <a:rPr lang="en-US" sz="2000" kern="1200" dirty="0">
                          <a:effectLst/>
                          <a:latin typeface="+mn-lt"/>
                        </a:rPr>
                        <a:t>Composite Score Range</a:t>
                      </a:r>
                      <a:endParaRPr lang="en-US" sz="2000" b="1" dirty="0">
                        <a:effectLst/>
                        <a:latin typeface="+mn-lt"/>
                      </a:endParaRPr>
                    </a:p>
                  </a:txBody>
                  <a:tcPr/>
                </a:tc>
                <a:tc>
                  <a:txBody>
                    <a:bodyPr/>
                    <a:lstStyle/>
                    <a:p>
                      <a:r>
                        <a:rPr lang="en-US" sz="2000" kern="1200" dirty="0">
                          <a:effectLst/>
                          <a:latin typeface="+mn-lt"/>
                        </a:rPr>
                        <a:t>WISC–V Descriptive Classification</a:t>
                      </a:r>
                      <a:endParaRPr lang="en-US" sz="2000" b="1" dirty="0">
                        <a:effectLst/>
                        <a:latin typeface="+mn-lt"/>
                      </a:endParaRPr>
                    </a:p>
                  </a:txBody>
                  <a:tcPr/>
                </a:tc>
                <a:tc>
                  <a:txBody>
                    <a:bodyPr/>
                    <a:lstStyle/>
                    <a:p>
                      <a:r>
                        <a:rPr lang="en-US" sz="2000" kern="1200" dirty="0">
                          <a:latin typeface="+mn-lt"/>
                        </a:rPr>
                        <a:t>Traditional Descriptive Classification  (“Old”)</a:t>
                      </a:r>
                      <a:endParaRPr lang="en-US" sz="2000" b="1" dirty="0">
                        <a:latin typeface="+mn-lt"/>
                      </a:endParaRPr>
                    </a:p>
                  </a:txBody>
                  <a:tcPr/>
                </a:tc>
                <a:extLst>
                  <a:ext uri="{0D108BD9-81ED-4DB2-BD59-A6C34878D82A}">
                    <a16:rowId xmlns="" xmlns:a16="http://schemas.microsoft.com/office/drawing/2014/main" val="10000"/>
                  </a:ext>
                </a:extLst>
              </a:tr>
              <a:tr h="448693">
                <a:tc>
                  <a:txBody>
                    <a:bodyPr/>
                    <a:lstStyle/>
                    <a:p>
                      <a:r>
                        <a:rPr lang="en-US" sz="2000" dirty="0">
                          <a:latin typeface="+mn-lt"/>
                        </a:rPr>
                        <a:t>130 and above</a:t>
                      </a:r>
                    </a:p>
                  </a:txBody>
                  <a:tcPr marL="0" marR="0" marT="0" marB="0" anchor="ctr"/>
                </a:tc>
                <a:tc>
                  <a:txBody>
                    <a:bodyPr/>
                    <a:lstStyle/>
                    <a:p>
                      <a:r>
                        <a:rPr lang="en-US" sz="2400" b="1" dirty="0">
                          <a:latin typeface="+mn-lt"/>
                        </a:rPr>
                        <a:t>Extremely High</a:t>
                      </a:r>
                    </a:p>
                  </a:txBody>
                  <a:tcPr marL="0" marR="0" marT="0" marB="0" anchor="ctr"/>
                </a:tc>
                <a:tc>
                  <a:txBody>
                    <a:bodyPr/>
                    <a:lstStyle/>
                    <a:p>
                      <a:r>
                        <a:rPr lang="en-US" sz="2000" dirty="0">
                          <a:latin typeface="+mn-lt"/>
                        </a:rPr>
                        <a:t>Very Superior</a:t>
                      </a:r>
                    </a:p>
                  </a:txBody>
                  <a:tcPr/>
                </a:tc>
                <a:extLst>
                  <a:ext uri="{0D108BD9-81ED-4DB2-BD59-A6C34878D82A}">
                    <a16:rowId xmlns="" xmlns:a16="http://schemas.microsoft.com/office/drawing/2014/main" val="10001"/>
                  </a:ext>
                </a:extLst>
              </a:tr>
              <a:tr h="400802">
                <a:tc>
                  <a:txBody>
                    <a:bodyPr/>
                    <a:lstStyle/>
                    <a:p>
                      <a:r>
                        <a:rPr lang="en-US" sz="2000" dirty="0">
                          <a:latin typeface="+mn-lt"/>
                        </a:rPr>
                        <a:t>120–129</a:t>
                      </a:r>
                    </a:p>
                  </a:txBody>
                  <a:tcPr marL="0" marR="0" marT="0" marB="0" anchor="ctr"/>
                </a:tc>
                <a:tc>
                  <a:txBody>
                    <a:bodyPr/>
                    <a:lstStyle/>
                    <a:p>
                      <a:r>
                        <a:rPr lang="en-US" sz="2400" b="1" dirty="0">
                          <a:latin typeface="+mn-lt"/>
                        </a:rPr>
                        <a:t>Very High</a:t>
                      </a:r>
                    </a:p>
                  </a:txBody>
                  <a:tcPr marL="0" marR="0" marT="0" marB="0" anchor="ctr"/>
                </a:tc>
                <a:tc>
                  <a:txBody>
                    <a:bodyPr/>
                    <a:lstStyle/>
                    <a:p>
                      <a:r>
                        <a:rPr lang="en-US" sz="2000" dirty="0">
                          <a:latin typeface="+mn-lt"/>
                        </a:rPr>
                        <a:t>Superior</a:t>
                      </a:r>
                    </a:p>
                  </a:txBody>
                  <a:tcPr/>
                </a:tc>
                <a:extLst>
                  <a:ext uri="{0D108BD9-81ED-4DB2-BD59-A6C34878D82A}">
                    <a16:rowId xmlns="" xmlns:a16="http://schemas.microsoft.com/office/drawing/2014/main" val="10002"/>
                  </a:ext>
                </a:extLst>
              </a:tr>
              <a:tr h="400802">
                <a:tc>
                  <a:txBody>
                    <a:bodyPr/>
                    <a:lstStyle/>
                    <a:p>
                      <a:r>
                        <a:rPr lang="en-US" sz="2000" dirty="0">
                          <a:latin typeface="+mn-lt"/>
                        </a:rPr>
                        <a:t>110–119</a:t>
                      </a:r>
                    </a:p>
                  </a:txBody>
                  <a:tcPr marL="0" marR="0" marT="0" marB="0" anchor="ctr"/>
                </a:tc>
                <a:tc>
                  <a:txBody>
                    <a:bodyPr/>
                    <a:lstStyle/>
                    <a:p>
                      <a:r>
                        <a:rPr lang="en-US" sz="2400" b="1" dirty="0">
                          <a:latin typeface="+mn-lt"/>
                        </a:rPr>
                        <a:t>High Average</a:t>
                      </a:r>
                    </a:p>
                  </a:txBody>
                  <a:tcPr marL="0" marR="0" marT="0" marB="0" anchor="ctr"/>
                </a:tc>
                <a:tc>
                  <a:txBody>
                    <a:bodyPr/>
                    <a:lstStyle/>
                    <a:p>
                      <a:r>
                        <a:rPr lang="en-US" sz="2000" dirty="0">
                          <a:latin typeface="+mn-lt"/>
                        </a:rPr>
                        <a:t>High Average</a:t>
                      </a:r>
                    </a:p>
                  </a:txBody>
                  <a:tcPr/>
                </a:tc>
                <a:extLst>
                  <a:ext uri="{0D108BD9-81ED-4DB2-BD59-A6C34878D82A}">
                    <a16:rowId xmlns="" xmlns:a16="http://schemas.microsoft.com/office/drawing/2014/main" val="10003"/>
                  </a:ext>
                </a:extLst>
              </a:tr>
              <a:tr h="247954">
                <a:tc>
                  <a:txBody>
                    <a:bodyPr/>
                    <a:lstStyle/>
                    <a:p>
                      <a:r>
                        <a:rPr lang="en-US" sz="2000" dirty="0">
                          <a:latin typeface="+mn-lt"/>
                        </a:rPr>
                        <a:t>90–109</a:t>
                      </a:r>
                    </a:p>
                  </a:txBody>
                  <a:tcPr marL="0" marR="0" marT="0" marB="0" anchor="ctr"/>
                </a:tc>
                <a:tc>
                  <a:txBody>
                    <a:bodyPr/>
                    <a:lstStyle/>
                    <a:p>
                      <a:r>
                        <a:rPr lang="en-US" sz="2400" b="1" dirty="0">
                          <a:latin typeface="+mn-lt"/>
                        </a:rPr>
                        <a:t>Average</a:t>
                      </a:r>
                    </a:p>
                  </a:txBody>
                  <a:tcPr marL="0" marR="0" marT="0" marB="0" anchor="ctr"/>
                </a:tc>
                <a:tc>
                  <a:txBody>
                    <a:bodyPr/>
                    <a:lstStyle/>
                    <a:p>
                      <a:r>
                        <a:rPr lang="en-US" sz="2000" dirty="0">
                          <a:latin typeface="+mn-lt"/>
                        </a:rPr>
                        <a:t>Average</a:t>
                      </a:r>
                    </a:p>
                  </a:txBody>
                  <a:tcPr/>
                </a:tc>
                <a:extLst>
                  <a:ext uri="{0D108BD9-81ED-4DB2-BD59-A6C34878D82A}">
                    <a16:rowId xmlns="" xmlns:a16="http://schemas.microsoft.com/office/drawing/2014/main" val="10004"/>
                  </a:ext>
                </a:extLst>
              </a:tr>
              <a:tr h="247954">
                <a:tc>
                  <a:txBody>
                    <a:bodyPr/>
                    <a:lstStyle/>
                    <a:p>
                      <a:r>
                        <a:rPr lang="en-US" sz="2000" dirty="0">
                          <a:latin typeface="+mn-lt"/>
                        </a:rPr>
                        <a:t>80–89</a:t>
                      </a:r>
                    </a:p>
                  </a:txBody>
                  <a:tcPr marL="0" marR="0" marT="0" marB="0" anchor="ctr"/>
                </a:tc>
                <a:tc>
                  <a:txBody>
                    <a:bodyPr/>
                    <a:lstStyle/>
                    <a:p>
                      <a:r>
                        <a:rPr lang="en-US" sz="2400" b="1" dirty="0">
                          <a:latin typeface="+mn-lt"/>
                        </a:rPr>
                        <a:t>Low Average</a:t>
                      </a:r>
                    </a:p>
                  </a:txBody>
                  <a:tcPr marL="0" marR="0" marT="0" marB="0" anchor="ctr"/>
                </a:tc>
                <a:tc>
                  <a:txBody>
                    <a:bodyPr/>
                    <a:lstStyle/>
                    <a:p>
                      <a:r>
                        <a:rPr lang="en-US" sz="2000" dirty="0">
                          <a:latin typeface="+mn-lt"/>
                        </a:rPr>
                        <a:t>Low Average</a:t>
                      </a:r>
                    </a:p>
                  </a:txBody>
                  <a:tcPr/>
                </a:tc>
                <a:extLst>
                  <a:ext uri="{0D108BD9-81ED-4DB2-BD59-A6C34878D82A}">
                    <a16:rowId xmlns="" xmlns:a16="http://schemas.microsoft.com/office/drawing/2014/main" val="10005"/>
                  </a:ext>
                </a:extLst>
              </a:tr>
              <a:tr h="247954">
                <a:tc>
                  <a:txBody>
                    <a:bodyPr/>
                    <a:lstStyle/>
                    <a:p>
                      <a:r>
                        <a:rPr lang="en-US" sz="2000" dirty="0">
                          <a:latin typeface="+mn-lt"/>
                        </a:rPr>
                        <a:t>70–79</a:t>
                      </a:r>
                    </a:p>
                  </a:txBody>
                  <a:tcPr marL="0" marR="0" marT="0" marB="0" anchor="ctr"/>
                </a:tc>
                <a:tc>
                  <a:txBody>
                    <a:bodyPr/>
                    <a:lstStyle/>
                    <a:p>
                      <a:r>
                        <a:rPr lang="en-US" sz="2400" b="1" dirty="0">
                          <a:latin typeface="+mn-lt"/>
                        </a:rPr>
                        <a:t>Very Low</a:t>
                      </a:r>
                    </a:p>
                  </a:txBody>
                  <a:tcPr marL="0" marR="0" marT="0" marB="0" anchor="ctr"/>
                </a:tc>
                <a:tc>
                  <a:txBody>
                    <a:bodyPr/>
                    <a:lstStyle/>
                    <a:p>
                      <a:r>
                        <a:rPr lang="en-US" sz="2000" dirty="0">
                          <a:latin typeface="+mn-lt"/>
                        </a:rPr>
                        <a:t>Borderline</a:t>
                      </a:r>
                    </a:p>
                  </a:txBody>
                  <a:tcPr/>
                </a:tc>
                <a:extLst>
                  <a:ext uri="{0D108BD9-81ED-4DB2-BD59-A6C34878D82A}">
                    <a16:rowId xmlns="" xmlns:a16="http://schemas.microsoft.com/office/drawing/2014/main" val="10006"/>
                  </a:ext>
                </a:extLst>
              </a:tr>
              <a:tr h="400802">
                <a:tc>
                  <a:txBody>
                    <a:bodyPr/>
                    <a:lstStyle/>
                    <a:p>
                      <a:r>
                        <a:rPr lang="en-US" sz="2000" dirty="0">
                          <a:latin typeface="+mn-lt"/>
                        </a:rPr>
                        <a:t>69 and below</a:t>
                      </a:r>
                    </a:p>
                  </a:txBody>
                  <a:tcPr marL="0" marR="0" marT="0" marB="0" anchor="ctr"/>
                </a:tc>
                <a:tc>
                  <a:txBody>
                    <a:bodyPr/>
                    <a:lstStyle/>
                    <a:p>
                      <a:r>
                        <a:rPr lang="en-US" sz="2400" b="1" dirty="0">
                          <a:latin typeface="+mn-lt"/>
                        </a:rPr>
                        <a:t>Extremely Low</a:t>
                      </a:r>
                    </a:p>
                  </a:txBody>
                  <a:tcPr marL="0" marR="0" marT="0" marB="0" anchor="ctr"/>
                </a:tc>
                <a:tc>
                  <a:txBody>
                    <a:bodyPr/>
                    <a:lstStyle/>
                    <a:p>
                      <a:r>
                        <a:rPr lang="en-US" sz="2000" dirty="0">
                          <a:latin typeface="+mn-lt"/>
                        </a:rPr>
                        <a:t>Extremely Low</a:t>
                      </a:r>
                    </a:p>
                  </a:txBody>
                  <a:tcPr/>
                </a:tc>
                <a:extLst>
                  <a:ext uri="{0D108BD9-81ED-4DB2-BD59-A6C34878D82A}">
                    <a16:rowId xmlns="" xmlns:a16="http://schemas.microsoft.com/office/drawing/2014/main" val="10007"/>
                  </a:ext>
                </a:extLst>
              </a:tr>
            </a:tbl>
          </a:graphicData>
        </a:graphic>
      </p:graphicFrame>
      <p:sp>
        <p:nvSpPr>
          <p:cNvPr id="6" name="Explosion 2 5"/>
          <p:cNvSpPr/>
          <p:nvPr/>
        </p:nvSpPr>
        <p:spPr bwMode="auto">
          <a:xfrm rot="357492">
            <a:off x="8307311" y="112547"/>
            <a:ext cx="2267761" cy="1908511"/>
          </a:xfrm>
          <a:prstGeom prst="irregularSeal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Verdana" pitchFamily="34" charset="0"/>
              <a:ea typeface="ＭＳ Ｐゴシック" pitchFamily="34" charset="-128"/>
            </a:endParaRPr>
          </a:p>
          <a:p>
            <a:pPr eaLnBrk="0" fontAlgn="base" hangingPunct="0">
              <a:spcBef>
                <a:spcPct val="0"/>
              </a:spcBef>
              <a:spcAft>
                <a:spcPct val="0"/>
              </a:spcAft>
            </a:pPr>
            <a:r>
              <a:rPr lang="en-US" sz="2400" dirty="0">
                <a:latin typeface="Verdana" pitchFamily="34" charset="0"/>
                <a:ea typeface="ＭＳ Ｐゴシック" pitchFamily="34" charset="-128"/>
              </a:rPr>
              <a:t>NEW</a:t>
            </a:r>
          </a:p>
        </p:txBody>
      </p:sp>
    </p:spTree>
    <p:extLst>
      <p:ext uri="{BB962C8B-B14F-4D97-AF65-F5344CB8AC3E}">
        <p14:creationId xmlns:p14="http://schemas.microsoft.com/office/powerpoint/2010/main" val="2755974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468" name="Shape 468"/>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469" name="Shape 469"/>
          <p:cNvPicPr preferRelativeResize="0"/>
          <p:nvPr/>
        </p:nvPicPr>
        <p:blipFill rotWithShape="1">
          <a:blip r:embed="rId3">
            <a:alphaModFix/>
          </a:blip>
          <a:srcRect/>
          <a:stretch/>
        </p:blipFill>
        <p:spPr>
          <a:xfrm>
            <a:off x="1524001" y="1117600"/>
            <a:ext cx="4391025" cy="5324474"/>
          </a:xfrm>
          <a:prstGeom prst="rect">
            <a:avLst/>
          </a:prstGeom>
          <a:noFill/>
          <a:ln w="9525" cap="flat">
            <a:solidFill>
              <a:schemeClr val="dk1"/>
            </a:solidFill>
            <a:prstDash val="solid"/>
            <a:miter/>
            <a:headEnd type="none" w="med" len="med"/>
            <a:tailEnd type="none" w="med" len="med"/>
          </a:ln>
        </p:spPr>
      </p:pic>
      <p:pic>
        <p:nvPicPr>
          <p:cNvPr id="470" name="Shape 470"/>
          <p:cNvPicPr preferRelativeResize="0"/>
          <p:nvPr/>
        </p:nvPicPr>
        <p:blipFill rotWithShape="1">
          <a:blip r:embed="rId4">
            <a:alphaModFix/>
          </a:blip>
          <a:srcRect/>
          <a:stretch/>
        </p:blipFill>
        <p:spPr>
          <a:xfrm>
            <a:off x="6201455" y="1045937"/>
            <a:ext cx="4143374" cy="5143499"/>
          </a:xfrm>
          <a:prstGeom prst="rect">
            <a:avLst/>
          </a:prstGeom>
          <a:noFill/>
          <a:ln w="9525" cap="flat">
            <a:solidFill>
              <a:schemeClr val="dk1"/>
            </a:solidFill>
            <a:prstDash val="solid"/>
            <a:miter/>
            <a:headEnd type="none" w="med" len="med"/>
            <a:tailEnd type="none" w="med" len="med"/>
          </a:ln>
        </p:spPr>
      </p:pic>
      <p:sp>
        <p:nvSpPr>
          <p:cNvPr id="471" name="Shape 471"/>
          <p:cNvSpPr txBox="1"/>
          <p:nvPr/>
        </p:nvSpPr>
        <p:spPr>
          <a:xfrm>
            <a:off x="1524000" y="14514"/>
            <a:ext cx="4586514" cy="861773"/>
          </a:xfrm>
          <a:prstGeom prst="rect">
            <a:avLst/>
          </a:prstGeom>
          <a:noFill/>
          <a:ln>
            <a:noFill/>
          </a:ln>
        </p:spPr>
        <p:txBody>
          <a:bodyPr lIns="91425" tIns="45700" rIns="91425" bIns="45700" anchor="t" anchorCtr="0">
            <a:spAutoFit/>
          </a:bodyPr>
          <a:lstStyle/>
          <a:p>
            <a:pPr algn="ctr">
              <a:buSzPct val="25000"/>
            </a:pPr>
            <a:r>
              <a:rPr lang="en-US" sz="1200" b="1">
                <a:solidFill>
                  <a:schemeClr val="dk1"/>
                </a:solidFill>
                <a:latin typeface="Verdana"/>
                <a:ea typeface="Verdana"/>
                <a:cs typeface="Verdana"/>
                <a:sym typeface="Verdana"/>
              </a:rPr>
              <a:t>Ancillary and Complementary Analysis Page </a:t>
            </a:r>
          </a:p>
          <a:p>
            <a:pPr algn="ctr">
              <a:buSzPct val="25000"/>
            </a:pPr>
            <a:r>
              <a:rPr lang="en-US" sz="1200">
                <a:solidFill>
                  <a:schemeClr val="dk1"/>
                </a:solidFill>
                <a:latin typeface="Verdana"/>
                <a:ea typeface="Verdana"/>
                <a:cs typeface="Verdana"/>
                <a:sym typeface="Verdana"/>
              </a:rPr>
              <a:t>(Derive Complementary Subtest Scores &amp; Ancillary &amp; Complementary Index Scores, Do Pairwise Comparisons)</a:t>
            </a:r>
          </a:p>
          <a:p>
            <a:pPr>
              <a:buSzPct val="25000"/>
            </a:pPr>
            <a:r>
              <a:rPr lang="en-US" sz="1400" b="1">
                <a:solidFill>
                  <a:schemeClr val="dk1"/>
                </a:solidFill>
                <a:latin typeface="Verdana"/>
                <a:ea typeface="Verdana"/>
                <a:cs typeface="Verdana"/>
                <a:sym typeface="Verdana"/>
              </a:rPr>
              <a:t>           Ancillary      </a:t>
            </a:r>
            <a:r>
              <a:rPr lang="en-US" sz="1400">
                <a:solidFill>
                  <a:schemeClr val="dk1"/>
                </a:solidFill>
                <a:latin typeface="Verdana"/>
                <a:ea typeface="Verdana"/>
                <a:cs typeface="Verdana"/>
                <a:sym typeface="Verdana"/>
              </a:rPr>
              <a:t>          </a:t>
            </a:r>
            <a:r>
              <a:rPr lang="en-US" sz="1400" b="1">
                <a:solidFill>
                  <a:schemeClr val="dk1"/>
                </a:solidFill>
                <a:latin typeface="Verdana"/>
                <a:ea typeface="Verdana"/>
                <a:cs typeface="Verdana"/>
                <a:sym typeface="Verdana"/>
              </a:rPr>
              <a:t>Complementary</a:t>
            </a:r>
          </a:p>
        </p:txBody>
      </p:sp>
      <p:sp>
        <p:nvSpPr>
          <p:cNvPr id="472" name="Shape 472"/>
          <p:cNvSpPr txBox="1"/>
          <p:nvPr/>
        </p:nvSpPr>
        <p:spPr>
          <a:xfrm>
            <a:off x="6277427" y="130629"/>
            <a:ext cx="3679373" cy="738664"/>
          </a:xfrm>
          <a:prstGeom prst="rect">
            <a:avLst/>
          </a:prstGeom>
          <a:noFill/>
          <a:ln>
            <a:noFill/>
          </a:ln>
        </p:spPr>
        <p:txBody>
          <a:bodyPr lIns="91425" tIns="45700" rIns="91425" bIns="45700" anchor="t" anchorCtr="0">
            <a:spAutoFit/>
          </a:bodyPr>
          <a:lstStyle/>
          <a:p>
            <a:pPr algn="ctr">
              <a:buSzPct val="25000"/>
            </a:pPr>
            <a:r>
              <a:rPr lang="en-US" sz="1400" b="1">
                <a:solidFill>
                  <a:schemeClr val="dk1"/>
                </a:solidFill>
                <a:latin typeface="Verdana"/>
                <a:ea typeface="Verdana"/>
                <a:cs typeface="Verdana"/>
                <a:sym typeface="Verdana"/>
              </a:rPr>
              <a:t>Process Analysis Page </a:t>
            </a:r>
          </a:p>
          <a:p>
            <a:pPr algn="ctr">
              <a:buSzPct val="25000"/>
            </a:pPr>
            <a:r>
              <a:rPr lang="en-US" sz="1400">
                <a:solidFill>
                  <a:schemeClr val="dk1"/>
                </a:solidFill>
                <a:latin typeface="Verdana"/>
                <a:ea typeface="Verdana"/>
                <a:cs typeface="Verdana"/>
                <a:sym typeface="Verdana"/>
              </a:rPr>
              <a:t>(Derive Process Scores, </a:t>
            </a:r>
            <a:br>
              <a:rPr lang="en-US" sz="1400">
                <a:solidFill>
                  <a:schemeClr val="dk1"/>
                </a:solidFill>
                <a:latin typeface="Verdana"/>
                <a:ea typeface="Verdana"/>
                <a:cs typeface="Verdana"/>
                <a:sym typeface="Verdana"/>
              </a:rPr>
            </a:br>
            <a:r>
              <a:rPr lang="en-US" sz="1400">
                <a:solidFill>
                  <a:schemeClr val="dk1"/>
                </a:solidFill>
                <a:latin typeface="Verdana"/>
                <a:ea typeface="Verdana"/>
                <a:cs typeface="Verdana"/>
                <a:sym typeface="Verdana"/>
              </a:rPr>
              <a:t>Do Pairwise Comparisons)</a:t>
            </a:r>
          </a:p>
        </p:txBody>
      </p:sp>
      <p:cxnSp>
        <p:nvCxnSpPr>
          <p:cNvPr id="473" name="Shape 473"/>
          <p:cNvCxnSpPr/>
          <p:nvPr/>
        </p:nvCxnSpPr>
        <p:spPr>
          <a:xfrm flipH="1">
            <a:off x="2612572" y="870858"/>
            <a:ext cx="14515" cy="246743"/>
          </a:xfrm>
          <a:prstGeom prst="straightConnector1">
            <a:avLst/>
          </a:prstGeom>
          <a:solidFill>
            <a:schemeClr val="accent1"/>
          </a:solidFill>
          <a:ln w="9525" cap="flat">
            <a:solidFill>
              <a:schemeClr val="dk1"/>
            </a:solidFill>
            <a:prstDash val="solid"/>
            <a:round/>
            <a:headEnd type="none" w="med" len="med"/>
            <a:tailEnd type="stealth" w="lg" len="lg"/>
          </a:ln>
        </p:spPr>
      </p:cxnSp>
      <p:cxnSp>
        <p:nvCxnSpPr>
          <p:cNvPr id="474" name="Shape 474"/>
          <p:cNvCxnSpPr/>
          <p:nvPr/>
        </p:nvCxnSpPr>
        <p:spPr>
          <a:xfrm>
            <a:off x="4876800" y="899886"/>
            <a:ext cx="0" cy="188684"/>
          </a:xfrm>
          <a:prstGeom prst="straightConnector1">
            <a:avLst/>
          </a:prstGeom>
          <a:solidFill>
            <a:schemeClr val="accent1"/>
          </a:solidFill>
          <a:ln w="9525" cap="flat">
            <a:solidFill>
              <a:schemeClr val="dk1"/>
            </a:solidFill>
            <a:prstDash val="solid"/>
            <a:round/>
            <a:headEnd type="none" w="med" len="med"/>
            <a:tailEnd type="stealth" w="lg" len="lg"/>
          </a:ln>
        </p:spPr>
      </p:cxnSp>
    </p:spTree>
    <p:extLst>
      <p:ext uri="{BB962C8B-B14F-4D97-AF65-F5344CB8AC3E}">
        <p14:creationId xmlns:p14="http://schemas.microsoft.com/office/powerpoint/2010/main" val="56301367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fade">
                                      <p:cBhvr>
                                        <p:cTn id="7" dur="500"/>
                                        <p:tgtEl>
                                          <p:spTgt spid="472"/>
                                        </p:tgtEl>
                                      </p:cBhvr>
                                    </p:animEffect>
                                  </p:childTnLst>
                                </p:cTn>
                              </p:par>
                              <p:par>
                                <p:cTn id="8" presetID="10" presetClass="entr" presetSubtype="0" fill="hold" nodeType="withEffect">
                                  <p:stCondLst>
                                    <p:cond delay="0"/>
                                  </p:stCondLst>
                                  <p:childTnLst>
                                    <p:set>
                                      <p:cBhvr>
                                        <p:cTn id="9" dur="1" fill="hold">
                                          <p:stCondLst>
                                            <p:cond delay="0"/>
                                          </p:stCondLst>
                                        </p:cTn>
                                        <p:tgtEl>
                                          <p:spTgt spid="470"/>
                                        </p:tgtEl>
                                        <p:attrNameLst>
                                          <p:attrName>style.visibility</p:attrName>
                                        </p:attrNameLst>
                                      </p:cBhvr>
                                      <p:to>
                                        <p:strVal val="visible"/>
                                      </p:to>
                                    </p:set>
                                    <p:animEffect transition="in" filter="fade">
                                      <p:cBhvr>
                                        <p:cTn id="10" dur="5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Shape 1267"/>
          <p:cNvSpPr txBox="1">
            <a:spLocks noGrp="1"/>
          </p:cNvSpPr>
          <p:nvPr>
            <p:ph type="title"/>
          </p:nvPr>
        </p:nvSpPr>
        <p:spPr>
          <a:xfrm>
            <a:off x="1885950" y="392113"/>
            <a:ext cx="8362950" cy="480091"/>
          </a:xfrm>
          <a:prstGeom prst="rect">
            <a:avLst/>
          </a:prstGeom>
          <a:noFill/>
          <a:ln>
            <a:noFill/>
          </a:ln>
        </p:spPr>
        <p:txBody>
          <a:bodyPr vert="horz" lIns="91425" tIns="45700" rIns="91425" bIns="45700" rtlCol="0" anchor="t" anchorCtr="0">
            <a:spAutoFit/>
          </a:bodyPr>
          <a:lstStyle/>
          <a:p>
            <a:pPr>
              <a:spcBef>
                <a:spcPts val="0"/>
              </a:spcBef>
              <a:buSzPct val="25000"/>
            </a:pPr>
            <a:r>
              <a:rPr lang="en-US" sz="2800" b="1">
                <a:solidFill>
                  <a:srgbClr val="008080"/>
                </a:solidFill>
                <a:latin typeface="Verdana"/>
                <a:ea typeface="Verdana"/>
                <a:cs typeface="Verdana"/>
                <a:sym typeface="Verdana"/>
              </a:rPr>
              <a:t>Deriving Process Scores and Base Rates</a:t>
            </a:r>
          </a:p>
        </p:txBody>
      </p:sp>
      <p:pic>
        <p:nvPicPr>
          <p:cNvPr id="1268" name="Shape 1268"/>
          <p:cNvPicPr preferRelativeResize="0">
            <a:picLocks noGrp="1"/>
          </p:cNvPicPr>
          <p:nvPr>
            <p:ph type="body" idx="1"/>
          </p:nvPr>
        </p:nvPicPr>
        <p:blipFill rotWithShape="1">
          <a:blip r:embed="rId3">
            <a:alphaModFix/>
          </a:blip>
          <a:srcRect/>
          <a:stretch/>
        </p:blipFill>
        <p:spPr>
          <a:xfrm>
            <a:off x="6381564" y="1120345"/>
            <a:ext cx="3919008" cy="4800600"/>
          </a:xfrm>
          <a:prstGeom prst="rect">
            <a:avLst/>
          </a:prstGeom>
          <a:noFill/>
          <a:ln>
            <a:noFill/>
          </a:ln>
        </p:spPr>
      </p:pic>
      <p:sp>
        <p:nvSpPr>
          <p:cNvPr id="1269" name="Shape 1269"/>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1270" name="Shape 1270"/>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1271" name="Shape 1271"/>
          <p:cNvPicPr preferRelativeResize="0"/>
          <p:nvPr/>
        </p:nvPicPr>
        <p:blipFill rotWithShape="1">
          <a:blip r:embed="rId4">
            <a:alphaModFix/>
          </a:blip>
          <a:srcRect/>
          <a:stretch/>
        </p:blipFill>
        <p:spPr>
          <a:xfrm>
            <a:off x="1691501" y="2595234"/>
            <a:ext cx="8871771" cy="1791415"/>
          </a:xfrm>
          <a:prstGeom prst="rect">
            <a:avLst/>
          </a:prstGeom>
          <a:noFill/>
          <a:ln>
            <a:noFill/>
          </a:ln>
        </p:spPr>
      </p:pic>
      <p:sp>
        <p:nvSpPr>
          <p:cNvPr id="1272" name="Shape 1272"/>
          <p:cNvSpPr/>
          <p:nvPr/>
        </p:nvSpPr>
        <p:spPr>
          <a:xfrm>
            <a:off x="6357845" y="1243132"/>
            <a:ext cx="4025949" cy="461624"/>
          </a:xfrm>
          <a:prstGeom prst="rect">
            <a:avLst/>
          </a:prstGeom>
          <a:noFill/>
          <a:ln w="28575" cap="flat">
            <a:solidFill>
              <a:srgbClr val="FF0000"/>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cxnSp>
        <p:nvCxnSpPr>
          <p:cNvPr id="1273" name="Shape 1273"/>
          <p:cNvCxnSpPr>
            <a:stCxn id="1272" idx="1"/>
            <a:endCxn id="1271" idx="0"/>
          </p:cNvCxnSpPr>
          <p:nvPr/>
        </p:nvCxnSpPr>
        <p:spPr>
          <a:xfrm flipH="1">
            <a:off x="6127386" y="1473945"/>
            <a:ext cx="230458" cy="1121289"/>
          </a:xfrm>
          <a:prstGeom prst="straightConnector1">
            <a:avLst/>
          </a:prstGeom>
          <a:solidFill>
            <a:schemeClr val="accent1"/>
          </a:solidFill>
          <a:ln w="9525" cap="flat">
            <a:solidFill>
              <a:schemeClr val="dk1"/>
            </a:solidFill>
            <a:prstDash val="solid"/>
            <a:round/>
            <a:headEnd type="none" w="med" len="med"/>
            <a:tailEnd type="stealth" w="lg" len="lg"/>
          </a:ln>
        </p:spPr>
      </p:cxnSp>
    </p:spTree>
    <p:extLst>
      <p:ext uri="{BB962C8B-B14F-4D97-AF65-F5344CB8AC3E}">
        <p14:creationId xmlns:p14="http://schemas.microsoft.com/office/powerpoint/2010/main" val="672959588"/>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2019300" y="1200149"/>
            <a:ext cx="4939144" cy="5113562"/>
          </a:xfrm>
          <a:prstGeom prst="rect">
            <a:avLst/>
          </a:prstGeom>
          <a:noFill/>
          <a:ln>
            <a:noFill/>
          </a:ln>
        </p:spPr>
        <p:txBody>
          <a:bodyPr vert="horz" lIns="91425" tIns="45700" rIns="91425" bIns="45700" rtlCol="0" anchor="t" anchorCtr="0">
            <a:spAutoFit/>
          </a:bodyPr>
          <a:lstStyle/>
          <a:p>
            <a:pPr marL="342900" indent="-342900">
              <a:lnSpc>
                <a:spcPct val="80000"/>
              </a:lnSpc>
              <a:spcBef>
                <a:spcPts val="0"/>
              </a:spcBef>
              <a:buClr>
                <a:srgbClr val="008080"/>
              </a:buClr>
              <a:buSzPct val="25000"/>
              <a:buNone/>
            </a:pPr>
            <a:r>
              <a:rPr lang="en-US" sz="2000" b="1">
                <a:solidFill>
                  <a:srgbClr val="008080"/>
                </a:solidFill>
                <a:latin typeface="Verdana"/>
                <a:ea typeface="Verdana"/>
                <a:cs typeface="Verdana"/>
                <a:sym typeface="Verdana"/>
              </a:rPr>
              <a:t>Block Design</a:t>
            </a:r>
          </a:p>
          <a:p>
            <a:pPr marL="342900" indent="-342900">
              <a:lnSpc>
                <a:spcPct val="80000"/>
              </a:lnSpc>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New diamond and X-shaped designs </a:t>
            </a:r>
          </a:p>
          <a:p>
            <a:pPr marL="342900" indent="-342900">
              <a:lnSpc>
                <a:spcPct val="80000"/>
              </a:lnSpc>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Process scores</a:t>
            </a:r>
          </a:p>
          <a:p>
            <a:pPr marL="742950" lvl="1" indent="-285750">
              <a:lnSpc>
                <a:spcPct val="80000"/>
              </a:lnSpc>
              <a:spcBef>
                <a:spcPts val="280"/>
              </a:spcBef>
              <a:buClr>
                <a:schemeClr val="dk1"/>
              </a:buClr>
              <a:buSzPct val="100000"/>
              <a:buFont typeface="Verdana"/>
              <a:buChar char="–"/>
            </a:pPr>
            <a:r>
              <a:rPr lang="en-US" sz="1400">
                <a:solidFill>
                  <a:schemeClr val="dk1"/>
                </a:solidFill>
                <a:latin typeface="Verdana"/>
                <a:ea typeface="Verdana"/>
                <a:cs typeface="Verdana"/>
                <a:sym typeface="Verdana"/>
              </a:rPr>
              <a:t>BDn</a:t>
            </a:r>
          </a:p>
          <a:p>
            <a:pPr marL="742950" lvl="1" indent="-285750">
              <a:lnSpc>
                <a:spcPct val="80000"/>
              </a:lnSpc>
              <a:spcBef>
                <a:spcPts val="280"/>
              </a:spcBef>
              <a:buClr>
                <a:schemeClr val="dk1"/>
              </a:buClr>
              <a:buSzPct val="100000"/>
              <a:buFont typeface="Verdana"/>
              <a:buChar char="–"/>
            </a:pPr>
            <a:r>
              <a:rPr lang="en-US" sz="1400">
                <a:solidFill>
                  <a:schemeClr val="dk1"/>
                </a:solidFill>
                <a:latin typeface="Verdana"/>
                <a:ea typeface="Verdana"/>
                <a:cs typeface="Verdana"/>
                <a:sym typeface="Verdana"/>
              </a:rPr>
              <a:t>BDp</a:t>
            </a:r>
          </a:p>
          <a:p>
            <a:pPr marL="742950" lvl="1" indent="-285750">
              <a:lnSpc>
                <a:spcPct val="80000"/>
              </a:lnSpc>
              <a:spcBef>
                <a:spcPts val="280"/>
              </a:spcBef>
              <a:buClr>
                <a:schemeClr val="dk1"/>
              </a:buClr>
              <a:buSzPct val="100000"/>
              <a:buFont typeface="Verdana"/>
              <a:buChar char="–"/>
            </a:pPr>
            <a:r>
              <a:rPr lang="en-US" sz="1400">
                <a:solidFill>
                  <a:schemeClr val="dk1"/>
                </a:solidFill>
                <a:latin typeface="Verdana"/>
                <a:ea typeface="Verdana"/>
                <a:cs typeface="Verdana"/>
                <a:sym typeface="Verdana"/>
              </a:rPr>
              <a:t>BDde</a:t>
            </a:r>
          </a:p>
          <a:p>
            <a:pPr marL="742950" lvl="1" indent="-285750">
              <a:lnSpc>
                <a:spcPct val="80000"/>
              </a:lnSpc>
              <a:spcBef>
                <a:spcPts val="280"/>
              </a:spcBef>
              <a:buClr>
                <a:schemeClr val="dk1"/>
              </a:buClr>
              <a:buSzPct val="100000"/>
              <a:buFont typeface="Verdana"/>
              <a:buChar char="–"/>
            </a:pPr>
            <a:r>
              <a:rPr lang="en-US" sz="1400">
                <a:solidFill>
                  <a:schemeClr val="dk1"/>
                </a:solidFill>
                <a:latin typeface="Verdana"/>
                <a:ea typeface="Verdana"/>
                <a:cs typeface="Verdana"/>
                <a:sym typeface="Verdana"/>
              </a:rPr>
              <a:t>BDre</a:t>
            </a:r>
          </a:p>
          <a:p>
            <a:pPr marL="342900" indent="-342900">
              <a:lnSpc>
                <a:spcPct val="80000"/>
              </a:lnSpc>
              <a:spcBef>
                <a:spcPts val="400"/>
              </a:spcBef>
              <a:buClr>
                <a:srgbClr val="008080"/>
              </a:buClr>
              <a:buSzPct val="25000"/>
              <a:buNone/>
            </a:pPr>
            <a:r>
              <a:rPr lang="en-US" sz="2000" b="1">
                <a:solidFill>
                  <a:srgbClr val="008080"/>
                </a:solidFill>
                <a:latin typeface="Verdana"/>
                <a:ea typeface="Verdana"/>
                <a:cs typeface="Verdana"/>
                <a:sym typeface="Verdana"/>
              </a:rPr>
              <a:t>Matrix Reasoning</a:t>
            </a:r>
          </a:p>
          <a:p>
            <a:pPr marL="342900" indent="-342900">
              <a:lnSpc>
                <a:spcPct val="80000"/>
              </a:lnSpc>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Two item types retained and taught	</a:t>
            </a:r>
          </a:p>
          <a:p>
            <a:pPr marL="742950" lvl="1" indent="-285750">
              <a:lnSpc>
                <a:spcPct val="80000"/>
              </a:lnSpc>
              <a:spcBef>
                <a:spcPts val="280"/>
              </a:spcBef>
              <a:buClr>
                <a:schemeClr val="dk1"/>
              </a:buClr>
              <a:buSzPct val="100000"/>
              <a:buFont typeface="Verdana"/>
              <a:buChar char="–"/>
            </a:pPr>
            <a:r>
              <a:rPr lang="en-US" sz="1400">
                <a:solidFill>
                  <a:schemeClr val="dk1"/>
                </a:solidFill>
                <a:latin typeface="Verdana"/>
                <a:ea typeface="Verdana"/>
                <a:cs typeface="Verdana"/>
                <a:sym typeface="Verdana"/>
              </a:rPr>
              <a:t>2x2 matrix</a:t>
            </a:r>
          </a:p>
          <a:p>
            <a:pPr marL="742950" lvl="1" indent="-285750">
              <a:lnSpc>
                <a:spcPct val="80000"/>
              </a:lnSpc>
              <a:spcBef>
                <a:spcPts val="280"/>
              </a:spcBef>
              <a:buClr>
                <a:schemeClr val="dk1"/>
              </a:buClr>
              <a:buSzPct val="100000"/>
              <a:buFont typeface="Verdana"/>
              <a:buChar char="–"/>
            </a:pPr>
            <a:r>
              <a:rPr lang="en-US" sz="1400">
                <a:solidFill>
                  <a:schemeClr val="dk1"/>
                </a:solidFill>
                <a:latin typeface="Verdana"/>
                <a:ea typeface="Verdana"/>
                <a:cs typeface="Verdana"/>
                <a:sym typeface="Verdana"/>
              </a:rPr>
              <a:t>serial order</a:t>
            </a:r>
          </a:p>
          <a:p>
            <a:pPr marL="342900" indent="-342900">
              <a:lnSpc>
                <a:spcPct val="80000"/>
              </a:lnSpc>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New items</a:t>
            </a:r>
          </a:p>
          <a:p>
            <a:pPr marL="342900" indent="-342900">
              <a:lnSpc>
                <a:spcPct val="80000"/>
              </a:lnSpc>
              <a:spcBef>
                <a:spcPts val="400"/>
              </a:spcBef>
              <a:buClr>
                <a:srgbClr val="008080"/>
              </a:buClr>
              <a:buSzPct val="25000"/>
              <a:buNone/>
            </a:pPr>
            <a:r>
              <a:rPr lang="en-US" sz="2000" b="1">
                <a:solidFill>
                  <a:srgbClr val="008080"/>
                </a:solidFill>
                <a:latin typeface="Verdana"/>
                <a:ea typeface="Verdana"/>
                <a:cs typeface="Verdana"/>
                <a:sym typeface="Verdana"/>
              </a:rPr>
              <a:t>Picture Concepts</a:t>
            </a:r>
          </a:p>
          <a:p>
            <a:pPr marL="342900" indent="-342900">
              <a:lnSpc>
                <a:spcPct val="80000"/>
              </a:lnSpc>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Images not reused</a:t>
            </a:r>
          </a:p>
          <a:p>
            <a:pPr marL="342900" indent="-342900">
              <a:lnSpc>
                <a:spcPct val="80000"/>
              </a:lnSpc>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New items</a:t>
            </a:r>
          </a:p>
          <a:p>
            <a:pPr marL="342900" indent="-342900">
              <a:lnSpc>
                <a:spcPct val="80000"/>
              </a:lnSpc>
              <a:spcBef>
                <a:spcPts val="400"/>
              </a:spcBef>
              <a:buClr>
                <a:srgbClr val="008080"/>
              </a:buClr>
              <a:buSzPct val="25000"/>
              <a:buNone/>
            </a:pPr>
            <a:r>
              <a:rPr lang="en-US" sz="2000" b="1">
                <a:solidFill>
                  <a:srgbClr val="008080"/>
                </a:solidFill>
                <a:latin typeface="Verdana"/>
                <a:ea typeface="Verdana"/>
                <a:cs typeface="Verdana"/>
                <a:sym typeface="Verdana"/>
              </a:rPr>
              <a:t>Arithmetic</a:t>
            </a:r>
          </a:p>
          <a:p>
            <a:pPr marL="342900" indent="-342900">
              <a:lnSpc>
                <a:spcPct val="80000"/>
              </a:lnSpc>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New items</a:t>
            </a:r>
          </a:p>
          <a:p>
            <a:pPr marL="342900" indent="-342900">
              <a:lnSpc>
                <a:spcPct val="80000"/>
              </a:lnSpc>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One repetition on difficult items, none </a:t>
            </a:r>
            <a:br>
              <a:rPr lang="en-US" sz="1800">
                <a:solidFill>
                  <a:schemeClr val="dk1"/>
                </a:solidFill>
                <a:latin typeface="Verdana"/>
                <a:ea typeface="Verdana"/>
                <a:cs typeface="Verdana"/>
                <a:sym typeface="Verdana"/>
              </a:rPr>
            </a:br>
            <a:r>
              <a:rPr lang="en-US" sz="1800">
                <a:solidFill>
                  <a:schemeClr val="dk1"/>
                </a:solidFill>
                <a:latin typeface="Verdana"/>
                <a:ea typeface="Verdana"/>
                <a:cs typeface="Verdana"/>
                <a:sym typeface="Verdana"/>
              </a:rPr>
              <a:t>on others</a:t>
            </a:r>
          </a:p>
          <a:p>
            <a:pPr marL="742950" lvl="1" indent="-285750">
              <a:lnSpc>
                <a:spcPct val="80000"/>
              </a:lnSpc>
              <a:spcBef>
                <a:spcPts val="320"/>
              </a:spcBef>
              <a:buClr>
                <a:schemeClr val="dk1"/>
              </a:buClr>
              <a:buNone/>
            </a:pPr>
            <a:endParaRPr sz="1600">
              <a:solidFill>
                <a:schemeClr val="dk1"/>
              </a:solidFill>
              <a:latin typeface="Verdana"/>
              <a:ea typeface="Verdana"/>
              <a:cs typeface="Verdana"/>
              <a:sym typeface="Verdana"/>
            </a:endParaRPr>
          </a:p>
        </p:txBody>
      </p:sp>
      <p:sp>
        <p:nvSpPr>
          <p:cNvPr id="414" name="Shape 414"/>
          <p:cNvSpPr/>
          <p:nvPr/>
        </p:nvSpPr>
        <p:spPr>
          <a:xfrm>
            <a:off x="2038351" y="152400"/>
            <a:ext cx="8182841" cy="830956"/>
          </a:xfrm>
          <a:prstGeom prst="rect">
            <a:avLst/>
          </a:prstGeom>
          <a:noFill/>
          <a:ln>
            <a:noFill/>
          </a:ln>
        </p:spPr>
        <p:txBody>
          <a:bodyPr lIns="91425" tIns="45700" rIns="91425" bIns="45700" anchor="t" anchorCtr="0">
            <a:spAutoFit/>
          </a:bodyPr>
          <a:lstStyle/>
          <a:p>
            <a:pPr>
              <a:buClr>
                <a:srgbClr val="008080"/>
              </a:buClr>
              <a:buSzPct val="25000"/>
            </a:pPr>
            <a:r>
              <a:rPr lang="en-US" sz="2400" b="1">
                <a:solidFill>
                  <a:srgbClr val="008080"/>
                </a:solidFill>
                <a:latin typeface="Verdana"/>
                <a:ea typeface="Verdana"/>
                <a:cs typeface="Verdana"/>
                <a:sym typeface="Verdana"/>
              </a:rPr>
              <a:t>Changes to Retained </a:t>
            </a:r>
            <a:br>
              <a:rPr lang="en-US" sz="2400" b="1">
                <a:solidFill>
                  <a:srgbClr val="008080"/>
                </a:solidFill>
                <a:latin typeface="Verdana"/>
                <a:ea typeface="Verdana"/>
                <a:cs typeface="Verdana"/>
                <a:sym typeface="Verdana"/>
              </a:rPr>
            </a:br>
            <a:r>
              <a:rPr lang="en-US" sz="2400" b="1">
                <a:solidFill>
                  <a:srgbClr val="008080"/>
                </a:solidFill>
                <a:latin typeface="Verdana"/>
                <a:ea typeface="Verdana"/>
                <a:cs typeface="Verdana"/>
                <a:sym typeface="Verdana"/>
              </a:rPr>
              <a:t>Visual Spatial and Fluid Reasoning Subtests</a:t>
            </a:r>
          </a:p>
        </p:txBody>
      </p:sp>
      <p:pic>
        <p:nvPicPr>
          <p:cNvPr id="415" name="Shape 415"/>
          <p:cNvPicPr preferRelativeResize="0"/>
          <p:nvPr/>
        </p:nvPicPr>
        <p:blipFill rotWithShape="1">
          <a:blip r:embed="rId3">
            <a:alphaModFix/>
          </a:blip>
          <a:srcRect/>
          <a:stretch/>
        </p:blipFill>
        <p:spPr>
          <a:xfrm>
            <a:off x="7567544" y="1172276"/>
            <a:ext cx="1409912" cy="613993"/>
          </a:xfrm>
          <a:prstGeom prst="rect">
            <a:avLst/>
          </a:prstGeom>
          <a:noFill/>
          <a:ln>
            <a:noFill/>
          </a:ln>
        </p:spPr>
      </p:pic>
      <p:pic>
        <p:nvPicPr>
          <p:cNvPr id="416" name="Shape 416"/>
          <p:cNvPicPr preferRelativeResize="0"/>
          <p:nvPr/>
        </p:nvPicPr>
        <p:blipFill rotWithShape="1">
          <a:blip r:embed="rId4">
            <a:alphaModFix/>
          </a:blip>
          <a:srcRect/>
          <a:stretch/>
        </p:blipFill>
        <p:spPr>
          <a:xfrm>
            <a:off x="5807186" y="3644214"/>
            <a:ext cx="1923355" cy="914382"/>
          </a:xfrm>
          <a:prstGeom prst="rect">
            <a:avLst/>
          </a:prstGeom>
          <a:noFill/>
          <a:ln>
            <a:noFill/>
          </a:ln>
        </p:spPr>
      </p:pic>
      <p:sp>
        <p:nvSpPr>
          <p:cNvPr id="417" name="Shape 417"/>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Clr>
                <a:srgbClr val="808080"/>
              </a:buClr>
              <a:buSzPct val="25000"/>
            </a:pPr>
            <a:r>
              <a:rPr lang="en-US"/>
              <a:t> </a:t>
            </a:r>
          </a:p>
        </p:txBody>
      </p:sp>
      <p:sp>
        <p:nvSpPr>
          <p:cNvPr id="418" name="Shape 418"/>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419" name="Shape 419"/>
          <p:cNvPicPr preferRelativeResize="0"/>
          <p:nvPr/>
        </p:nvPicPr>
        <p:blipFill rotWithShape="1">
          <a:blip r:embed="rId5">
            <a:alphaModFix/>
          </a:blip>
          <a:srcRect/>
          <a:stretch/>
        </p:blipFill>
        <p:spPr>
          <a:xfrm>
            <a:off x="8705962" y="3550403"/>
            <a:ext cx="1806043" cy="1146290"/>
          </a:xfrm>
          <a:prstGeom prst="rect">
            <a:avLst/>
          </a:prstGeom>
          <a:noFill/>
          <a:ln>
            <a:noFill/>
          </a:ln>
        </p:spPr>
      </p:pic>
      <p:sp>
        <p:nvSpPr>
          <p:cNvPr id="420" name="Shape 420"/>
          <p:cNvSpPr/>
          <p:nvPr/>
        </p:nvSpPr>
        <p:spPr>
          <a:xfrm>
            <a:off x="6960973" y="4815463"/>
            <a:ext cx="3566010" cy="1631215"/>
          </a:xfrm>
          <a:prstGeom prst="rect">
            <a:avLst/>
          </a:prstGeom>
          <a:noFill/>
          <a:ln>
            <a:noFill/>
          </a:ln>
        </p:spPr>
        <p:txBody>
          <a:bodyPr lIns="91425" tIns="45700" rIns="91425" bIns="45700" anchor="t" anchorCtr="0">
            <a:spAutoFit/>
          </a:bodyPr>
          <a:lstStyle/>
          <a:p>
            <a:pPr>
              <a:buSzPct val="25000"/>
            </a:pPr>
            <a:r>
              <a:rPr lang="en-US" sz="1000" b="1">
                <a:solidFill>
                  <a:srgbClr val="008080"/>
                </a:solidFill>
                <a:latin typeface="Verdana"/>
                <a:ea typeface="Verdana"/>
                <a:cs typeface="Verdana"/>
                <a:sym typeface="Verdana"/>
              </a:rPr>
              <a:t>“A band sets up for 25 minutes, plays for 40 minutes, and packs up for 20 minutes. The next band sets up for 20 minutes, plays for </a:t>
            </a:r>
            <a:br>
              <a:rPr lang="en-US" sz="1000" b="1">
                <a:solidFill>
                  <a:srgbClr val="008080"/>
                </a:solidFill>
                <a:latin typeface="Verdana"/>
                <a:ea typeface="Verdana"/>
                <a:cs typeface="Verdana"/>
                <a:sym typeface="Verdana"/>
              </a:rPr>
            </a:br>
            <a:r>
              <a:rPr lang="en-US" sz="1000" b="1">
                <a:solidFill>
                  <a:srgbClr val="008080"/>
                </a:solidFill>
                <a:latin typeface="Verdana"/>
                <a:ea typeface="Verdana"/>
                <a:cs typeface="Verdana"/>
                <a:sym typeface="Verdana"/>
              </a:rPr>
              <a:t>45 minutes, and packs up for </a:t>
            </a:r>
            <a:br>
              <a:rPr lang="en-US" sz="1000" b="1">
                <a:solidFill>
                  <a:srgbClr val="008080"/>
                </a:solidFill>
                <a:latin typeface="Verdana"/>
                <a:ea typeface="Verdana"/>
                <a:cs typeface="Verdana"/>
                <a:sym typeface="Verdana"/>
              </a:rPr>
            </a:br>
            <a:r>
              <a:rPr lang="en-US" sz="1000" b="1">
                <a:solidFill>
                  <a:srgbClr val="008080"/>
                </a:solidFill>
                <a:latin typeface="Verdana"/>
                <a:ea typeface="Verdana"/>
                <a:cs typeface="Verdana"/>
                <a:sym typeface="Verdana"/>
              </a:rPr>
              <a:t>15 minutes. The last band sets up for 20 minutes, plays for </a:t>
            </a:r>
            <a:br>
              <a:rPr lang="en-US" sz="1000" b="1">
                <a:solidFill>
                  <a:srgbClr val="008080"/>
                </a:solidFill>
                <a:latin typeface="Verdana"/>
                <a:ea typeface="Verdana"/>
                <a:cs typeface="Verdana"/>
                <a:sym typeface="Verdana"/>
              </a:rPr>
            </a:br>
            <a:r>
              <a:rPr lang="en-US" sz="1000" b="1">
                <a:solidFill>
                  <a:srgbClr val="008080"/>
                </a:solidFill>
                <a:latin typeface="Verdana"/>
                <a:ea typeface="Verdana"/>
                <a:cs typeface="Verdana"/>
                <a:sym typeface="Verdana"/>
              </a:rPr>
              <a:t>105 minutes, and packs up for </a:t>
            </a:r>
            <a:br>
              <a:rPr lang="en-US" sz="1000" b="1">
                <a:solidFill>
                  <a:srgbClr val="008080"/>
                </a:solidFill>
                <a:latin typeface="Verdana"/>
                <a:ea typeface="Verdana"/>
                <a:cs typeface="Verdana"/>
                <a:sym typeface="Verdana"/>
              </a:rPr>
            </a:br>
            <a:r>
              <a:rPr lang="en-US" sz="1000" b="1">
                <a:solidFill>
                  <a:srgbClr val="008080"/>
                </a:solidFill>
                <a:latin typeface="Verdana"/>
                <a:ea typeface="Verdana"/>
                <a:cs typeface="Verdana"/>
                <a:sym typeface="Verdana"/>
              </a:rPr>
              <a:t>10 minutes. If the first band starts setting up at 6:30, what time is it when the last band finishes packing up?”</a:t>
            </a:r>
          </a:p>
        </p:txBody>
      </p:sp>
    </p:spTree>
    <p:extLst>
      <p:ext uri="{BB962C8B-B14F-4D97-AF65-F5344CB8AC3E}">
        <p14:creationId xmlns:p14="http://schemas.microsoft.com/office/powerpoint/2010/main" val="4222565193"/>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1885950" y="392113"/>
            <a:ext cx="8362950"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Block Design Administration</a:t>
            </a:r>
          </a:p>
        </p:txBody>
      </p:sp>
      <p:sp>
        <p:nvSpPr>
          <p:cNvPr id="490" name="Shape 490"/>
          <p:cNvSpPr txBox="1">
            <a:spLocks noGrp="1"/>
          </p:cNvSpPr>
          <p:nvPr>
            <p:ph type="body" idx="1"/>
          </p:nvPr>
        </p:nvSpPr>
        <p:spPr>
          <a:xfrm>
            <a:off x="1885950" y="1219200"/>
            <a:ext cx="8362950" cy="4510938"/>
          </a:xfrm>
          <a:prstGeom prst="rect">
            <a:avLst/>
          </a:prstGeom>
          <a:noFill/>
          <a:ln>
            <a:noFill/>
          </a:ln>
        </p:spPr>
        <p:txBody>
          <a:bodyPr vert="horz" lIns="91425" tIns="45700" rIns="91425" bIns="45700" rtlCol="0" anchor="t" anchorCtr="0">
            <a:spAutoFit/>
          </a:bodyPr>
          <a:lstStyle/>
          <a:p>
            <a:pPr marL="342900" indent="-342900">
              <a:spcBef>
                <a:spcPts val="0"/>
              </a:spcBef>
              <a:buClr>
                <a:schemeClr val="dk1"/>
              </a:buClr>
              <a:buSzPct val="100000"/>
              <a:buFont typeface="Verdana"/>
              <a:buChar char="•"/>
            </a:pPr>
            <a:r>
              <a:rPr lang="en-US" sz="2400">
                <a:solidFill>
                  <a:schemeClr val="dk1"/>
                </a:solidFill>
                <a:latin typeface="Verdana"/>
                <a:ea typeface="Verdana"/>
                <a:cs typeface="Verdana"/>
                <a:sym typeface="Verdana"/>
              </a:rPr>
              <a:t>But first...memorizing the WISC-V </a:t>
            </a:r>
            <a:br>
              <a:rPr lang="en-US" sz="2400">
                <a:solidFill>
                  <a:schemeClr val="dk1"/>
                </a:solidFill>
                <a:latin typeface="Verdana"/>
                <a:ea typeface="Verdana"/>
                <a:cs typeface="Verdana"/>
                <a:sym typeface="Verdana"/>
              </a:rPr>
            </a:br>
            <a:r>
              <a:rPr lang="en-US" sz="2400">
                <a:solidFill>
                  <a:schemeClr val="dk1"/>
                </a:solidFill>
                <a:latin typeface="Verdana"/>
                <a:ea typeface="Verdana"/>
                <a:cs typeface="Verdana"/>
                <a:sym typeface="Verdana"/>
              </a:rPr>
              <a:t>(and WPPSI-IV) discontinue rules </a:t>
            </a:r>
            <a:br>
              <a:rPr lang="en-US" sz="2400">
                <a:solidFill>
                  <a:schemeClr val="dk1"/>
                </a:solidFill>
                <a:latin typeface="Verdana"/>
                <a:ea typeface="Verdana"/>
                <a:cs typeface="Verdana"/>
                <a:sym typeface="Verdana"/>
              </a:rPr>
            </a:br>
            <a:r>
              <a:rPr lang="en-US" sz="2400">
                <a:solidFill>
                  <a:schemeClr val="dk1"/>
                </a:solidFill>
                <a:latin typeface="Verdana"/>
                <a:ea typeface="Verdana"/>
                <a:cs typeface="Verdana"/>
                <a:sym typeface="Verdana"/>
              </a:rPr>
              <a:t>in 10 seconds or less</a:t>
            </a:r>
          </a:p>
          <a:p>
            <a:pPr marL="342900" indent="-342900">
              <a:spcBef>
                <a:spcPts val="480"/>
              </a:spcBef>
              <a:buClr>
                <a:schemeClr val="dk1"/>
              </a:buClr>
              <a:buSzPct val="100000"/>
              <a:buFont typeface="Verdana"/>
              <a:buChar char="•"/>
            </a:pPr>
            <a:r>
              <a:rPr lang="en-US" sz="2400">
                <a:solidFill>
                  <a:schemeClr val="dk1"/>
                </a:solidFill>
                <a:latin typeface="Verdana"/>
                <a:ea typeface="Verdana"/>
                <a:cs typeface="Verdana"/>
                <a:sym typeface="Verdana"/>
              </a:rPr>
              <a:t>Shortened discontinue</a:t>
            </a:r>
          </a:p>
          <a:p>
            <a:pPr marL="342900" indent="-342900">
              <a:spcBef>
                <a:spcPts val="480"/>
              </a:spcBef>
              <a:buClr>
                <a:schemeClr val="dk1"/>
              </a:buClr>
              <a:buSzPct val="100000"/>
              <a:buFont typeface="Verdana"/>
              <a:buChar char="•"/>
            </a:pPr>
            <a:r>
              <a:rPr lang="en-US" sz="2400">
                <a:solidFill>
                  <a:schemeClr val="dk1"/>
                </a:solidFill>
                <a:latin typeface="Verdana"/>
                <a:ea typeface="Verdana"/>
                <a:cs typeface="Verdana"/>
                <a:sym typeface="Verdana"/>
              </a:rPr>
              <a:t>Instructions slightly briefer</a:t>
            </a:r>
          </a:p>
          <a:p>
            <a:pPr marL="342900" indent="-342900">
              <a:spcBef>
                <a:spcPts val="480"/>
              </a:spcBef>
              <a:buClr>
                <a:srgbClr val="FF0000"/>
              </a:buClr>
              <a:buSzPct val="100000"/>
              <a:buFont typeface="Verdana"/>
              <a:buChar char="•"/>
            </a:pPr>
            <a:r>
              <a:rPr lang="en-US" sz="2400">
                <a:solidFill>
                  <a:srgbClr val="FF0000"/>
                </a:solidFill>
                <a:latin typeface="Verdana"/>
                <a:ea typeface="Verdana"/>
                <a:cs typeface="Verdana"/>
                <a:sym typeface="Verdana"/>
              </a:rPr>
              <a:t>Frequent admin errors</a:t>
            </a:r>
          </a:p>
          <a:p>
            <a:pPr marL="742950" lvl="1" indent="-285750">
              <a:spcBef>
                <a:spcPts val="400"/>
              </a:spcBef>
              <a:buClr>
                <a:srgbClr val="FF0000"/>
              </a:buClr>
              <a:buSzPct val="100000"/>
              <a:buFont typeface="Verdana"/>
              <a:buChar char="–"/>
            </a:pPr>
            <a:r>
              <a:rPr lang="en-US" sz="2000">
                <a:solidFill>
                  <a:srgbClr val="FF0000"/>
                </a:solidFill>
                <a:latin typeface="Verdana"/>
                <a:ea typeface="Verdana"/>
                <a:cs typeface="Verdana"/>
                <a:sym typeface="Verdana"/>
              </a:rPr>
              <a:t>Presenting blocks wrong </a:t>
            </a:r>
            <a:r>
              <a:rPr lang="en-US" sz="1400">
                <a:solidFill>
                  <a:srgbClr val="FF0000"/>
                </a:solidFill>
                <a:latin typeface="Verdana"/>
                <a:ea typeface="Verdana"/>
                <a:cs typeface="Verdana"/>
                <a:sym typeface="Verdana"/>
              </a:rPr>
              <a:t>(Moon, Blakey, Gorsuch, &amp; Fantuzzo, 1991)</a:t>
            </a:r>
          </a:p>
          <a:p>
            <a:pPr marL="742950" lvl="1" indent="-285750">
              <a:spcBef>
                <a:spcPts val="400"/>
              </a:spcBef>
              <a:buClr>
                <a:srgbClr val="FF0000"/>
              </a:buClr>
              <a:buSzPct val="100000"/>
              <a:buFont typeface="Verdana"/>
              <a:buChar char="–"/>
            </a:pPr>
            <a:r>
              <a:rPr lang="en-US" sz="2000">
                <a:solidFill>
                  <a:srgbClr val="FF0000"/>
                </a:solidFill>
                <a:latin typeface="Verdana"/>
                <a:ea typeface="Verdana"/>
                <a:cs typeface="Verdana"/>
                <a:sym typeface="Verdana"/>
              </a:rPr>
              <a:t>Forgetting to start stopwatch</a:t>
            </a:r>
          </a:p>
          <a:p>
            <a:pPr marL="742950" lvl="1" indent="-285750">
              <a:spcBef>
                <a:spcPts val="400"/>
              </a:spcBef>
              <a:buClr>
                <a:srgbClr val="FF0000"/>
              </a:buClr>
              <a:buSzPct val="100000"/>
              <a:buFont typeface="Verdana"/>
              <a:buChar char="–"/>
            </a:pPr>
            <a:r>
              <a:rPr lang="en-US" sz="2000">
                <a:solidFill>
                  <a:srgbClr val="FF0000"/>
                </a:solidFill>
                <a:latin typeface="Verdana"/>
                <a:ea typeface="Verdana"/>
                <a:cs typeface="Verdana"/>
                <a:sym typeface="Verdana"/>
              </a:rPr>
              <a:t>Rotations</a:t>
            </a:r>
          </a:p>
          <a:p>
            <a:pPr lvl="2">
              <a:spcBef>
                <a:spcPts val="360"/>
              </a:spcBef>
              <a:buClr>
                <a:srgbClr val="FF0000"/>
              </a:buClr>
              <a:buSzPct val="100000"/>
              <a:buFont typeface="Verdana"/>
              <a:buChar char="▪"/>
            </a:pPr>
            <a:r>
              <a:rPr lang="en-US" sz="1800">
                <a:solidFill>
                  <a:srgbClr val="FF0000"/>
                </a:solidFill>
                <a:latin typeface="Verdana"/>
                <a:ea typeface="Verdana"/>
                <a:cs typeface="Verdana"/>
                <a:sym typeface="Verdana"/>
              </a:rPr>
              <a:t>How often are they corrected? When? </a:t>
            </a:r>
          </a:p>
          <a:p>
            <a:pPr lvl="2">
              <a:spcBef>
                <a:spcPts val="360"/>
              </a:spcBef>
              <a:buClr>
                <a:srgbClr val="FF0000"/>
              </a:buClr>
              <a:buSzPct val="100000"/>
              <a:buFont typeface="Verdana"/>
              <a:buChar char="▪"/>
            </a:pPr>
            <a:r>
              <a:rPr lang="en-US" sz="1800">
                <a:solidFill>
                  <a:srgbClr val="FF0000"/>
                </a:solidFill>
                <a:latin typeface="Verdana"/>
                <a:ea typeface="Verdana"/>
                <a:cs typeface="Verdana"/>
                <a:sym typeface="Verdana"/>
              </a:rPr>
              <a:t>Do I give credit if child rotates it to the correct orientation before the time limit would have expired?</a:t>
            </a:r>
          </a:p>
          <a:p>
            <a:pPr marL="342900" indent="-342900">
              <a:spcBef>
                <a:spcPts val="480"/>
              </a:spcBef>
              <a:buClr>
                <a:schemeClr val="dk1"/>
              </a:buClr>
              <a:buSzPct val="100000"/>
              <a:buFont typeface="Verdana"/>
              <a:buChar char="•"/>
            </a:pPr>
            <a:r>
              <a:rPr lang="en-US" sz="2400">
                <a:solidFill>
                  <a:schemeClr val="dk1"/>
                </a:solidFill>
                <a:latin typeface="Verdana"/>
                <a:ea typeface="Verdana"/>
                <a:cs typeface="Verdana"/>
                <a:sym typeface="Verdana"/>
              </a:rPr>
              <a:t>Scoring changes...</a:t>
            </a:r>
          </a:p>
        </p:txBody>
      </p:sp>
      <p:sp>
        <p:nvSpPr>
          <p:cNvPr id="491" name="Shape 491"/>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492" name="Shape 492"/>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493" name="Shape 493"/>
          <p:cNvPicPr preferRelativeResize="0"/>
          <p:nvPr/>
        </p:nvPicPr>
        <p:blipFill rotWithShape="1">
          <a:blip r:embed="rId3">
            <a:alphaModFix/>
          </a:blip>
          <a:srcRect/>
          <a:stretch/>
        </p:blipFill>
        <p:spPr>
          <a:xfrm>
            <a:off x="8071633" y="1212462"/>
            <a:ext cx="1108709" cy="1108709"/>
          </a:xfrm>
          <a:prstGeom prst="rect">
            <a:avLst/>
          </a:prstGeom>
          <a:noFill/>
          <a:ln>
            <a:noFill/>
          </a:ln>
        </p:spPr>
      </p:pic>
    </p:spTree>
    <p:extLst>
      <p:ext uri="{BB962C8B-B14F-4D97-AF65-F5344CB8AC3E}">
        <p14:creationId xmlns:p14="http://schemas.microsoft.com/office/powerpoint/2010/main" val="1414466333"/>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1885950" y="239713"/>
            <a:ext cx="8362950"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Block Design Scoring</a:t>
            </a:r>
          </a:p>
        </p:txBody>
      </p:sp>
      <p:sp>
        <p:nvSpPr>
          <p:cNvPr id="500" name="Shape 500"/>
          <p:cNvSpPr txBox="1">
            <a:spLocks noGrp="1"/>
          </p:cNvSpPr>
          <p:nvPr>
            <p:ph type="body" idx="1"/>
          </p:nvPr>
        </p:nvSpPr>
        <p:spPr>
          <a:xfrm>
            <a:off x="1885950" y="1219201"/>
            <a:ext cx="8362950" cy="4526327"/>
          </a:xfrm>
          <a:prstGeom prst="rect">
            <a:avLst/>
          </a:prstGeom>
          <a:noFill/>
          <a:ln>
            <a:noFill/>
          </a:ln>
        </p:spPr>
        <p:txBody>
          <a:bodyPr vert="horz" lIns="91425" tIns="45700" rIns="91425" bIns="45700" rtlCol="0" anchor="t" anchorCtr="0">
            <a:spAutoFit/>
          </a:bodyPr>
          <a:lstStyle/>
          <a:p>
            <a:pPr marL="342900" indent="-165100">
              <a:spcBef>
                <a:spcPts val="0"/>
              </a:spcBef>
              <a:buClr>
                <a:schemeClr val="dk1"/>
              </a:buClr>
              <a:buNone/>
            </a:pPr>
            <a:endParaRPr>
              <a:solidFill>
                <a:schemeClr val="dk1"/>
              </a:solidFill>
              <a:latin typeface="Verdana"/>
              <a:ea typeface="Verdana"/>
              <a:cs typeface="Verdana"/>
              <a:sym typeface="Verdana"/>
            </a:endParaRPr>
          </a:p>
          <a:p>
            <a:pPr marL="342900" indent="-165100">
              <a:spcBef>
                <a:spcPts val="560"/>
              </a:spcBef>
              <a:buClr>
                <a:schemeClr val="dk1"/>
              </a:buClr>
              <a:buNone/>
            </a:pPr>
            <a:endParaRPr>
              <a:solidFill>
                <a:schemeClr val="dk1"/>
              </a:solidFill>
              <a:latin typeface="Verdana"/>
              <a:ea typeface="Verdana"/>
              <a:cs typeface="Verdana"/>
              <a:sym typeface="Verdana"/>
            </a:endParaRPr>
          </a:p>
          <a:p>
            <a:pPr marL="342900" indent="-165100">
              <a:spcBef>
                <a:spcPts val="560"/>
              </a:spcBef>
              <a:buClr>
                <a:schemeClr val="dk1"/>
              </a:buClr>
              <a:buNone/>
            </a:pPr>
            <a:endParaRPr>
              <a:solidFill>
                <a:schemeClr val="dk1"/>
              </a:solidFill>
              <a:latin typeface="Verdana"/>
              <a:ea typeface="Verdana"/>
              <a:cs typeface="Verdana"/>
              <a:sym typeface="Verdana"/>
            </a:endParaRPr>
          </a:p>
          <a:p>
            <a:pPr marL="342900" indent="-165100">
              <a:spcBef>
                <a:spcPts val="560"/>
              </a:spcBef>
              <a:buClr>
                <a:schemeClr val="dk1"/>
              </a:buClr>
              <a:buNone/>
            </a:pPr>
            <a:endParaRPr>
              <a:solidFill>
                <a:schemeClr val="dk1"/>
              </a:solidFill>
              <a:latin typeface="Verdana"/>
              <a:ea typeface="Verdana"/>
              <a:cs typeface="Verdana"/>
              <a:sym typeface="Verdana"/>
            </a:endParaRPr>
          </a:p>
          <a:p>
            <a:pPr marL="342900" indent="-165100">
              <a:spcBef>
                <a:spcPts val="560"/>
              </a:spcBef>
              <a:buClr>
                <a:schemeClr val="dk1"/>
              </a:buClr>
              <a:buNone/>
            </a:pPr>
            <a:endParaRPr>
              <a:solidFill>
                <a:schemeClr val="dk1"/>
              </a:solidFill>
              <a:latin typeface="Verdana"/>
              <a:ea typeface="Verdana"/>
              <a:cs typeface="Verdana"/>
              <a:sym typeface="Verdana"/>
            </a:endParaRPr>
          </a:p>
          <a:p>
            <a:pPr marL="342900" indent="-165100">
              <a:spcBef>
                <a:spcPts val="560"/>
              </a:spcBef>
              <a:buClr>
                <a:schemeClr val="dk1"/>
              </a:buClr>
              <a:buNone/>
            </a:pPr>
            <a:endParaRPr>
              <a:solidFill>
                <a:schemeClr val="dk1"/>
              </a:solidFill>
              <a:latin typeface="Verdana"/>
              <a:ea typeface="Verdana"/>
              <a:cs typeface="Verdana"/>
              <a:sym typeface="Verdana"/>
            </a:endParaRPr>
          </a:p>
          <a:p>
            <a:pPr marL="342900" indent="-165100">
              <a:spcBef>
                <a:spcPts val="560"/>
              </a:spcBef>
              <a:buClr>
                <a:schemeClr val="dk1"/>
              </a:buClr>
              <a:buNone/>
            </a:pPr>
            <a:endParaRPr>
              <a:solidFill>
                <a:schemeClr val="dk1"/>
              </a:solidFill>
              <a:latin typeface="Verdana"/>
              <a:ea typeface="Verdana"/>
              <a:cs typeface="Verdana"/>
              <a:sym typeface="Verdana"/>
            </a:endParaRPr>
          </a:p>
          <a:p>
            <a:pPr marL="342900" indent="-165100">
              <a:spcBef>
                <a:spcPts val="560"/>
              </a:spcBef>
              <a:buClr>
                <a:schemeClr val="dk1"/>
              </a:buClr>
              <a:buNone/>
            </a:pPr>
            <a:endParaRPr>
              <a:solidFill>
                <a:schemeClr val="dk1"/>
              </a:solidFill>
              <a:latin typeface="Verdana"/>
              <a:ea typeface="Verdana"/>
              <a:cs typeface="Verdana"/>
              <a:sym typeface="Verdana"/>
            </a:endParaRPr>
          </a:p>
          <a:p>
            <a:pPr marL="342900" indent="-342900">
              <a:spcBef>
                <a:spcPts val="480"/>
              </a:spcBef>
              <a:buClr>
                <a:schemeClr val="dk1"/>
              </a:buClr>
              <a:buSzPct val="100000"/>
              <a:buFont typeface="Verdana"/>
              <a:buChar char="•"/>
            </a:pPr>
            <a:r>
              <a:rPr lang="en-US" sz="2400">
                <a:solidFill>
                  <a:schemeClr val="dk1"/>
                </a:solidFill>
                <a:latin typeface="Verdana"/>
                <a:ea typeface="Verdana"/>
                <a:cs typeface="Verdana"/>
                <a:sym typeface="Verdana"/>
              </a:rPr>
              <a:t>Optional partial score column</a:t>
            </a:r>
          </a:p>
          <a:p>
            <a:pPr marL="342900" indent="-342900">
              <a:spcBef>
                <a:spcPts val="480"/>
              </a:spcBef>
              <a:buClr>
                <a:schemeClr val="dk1"/>
              </a:buClr>
              <a:buSzPct val="100000"/>
              <a:buFont typeface="Verdana"/>
              <a:buChar char="•"/>
            </a:pPr>
            <a:r>
              <a:rPr lang="en-US" sz="2400">
                <a:solidFill>
                  <a:schemeClr val="dk1"/>
                </a:solidFill>
                <a:latin typeface="Verdana"/>
                <a:ea typeface="Verdana"/>
                <a:cs typeface="Verdana"/>
                <a:sym typeface="Verdana"/>
              </a:rPr>
              <a:t>Recording new process scores</a:t>
            </a:r>
          </a:p>
        </p:txBody>
      </p:sp>
      <p:sp>
        <p:nvSpPr>
          <p:cNvPr id="501" name="Shape 501"/>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502" name="Shape 502"/>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grpSp>
        <p:nvGrpSpPr>
          <p:cNvPr id="2" name="Shape 503"/>
          <p:cNvGrpSpPr/>
          <p:nvPr/>
        </p:nvGrpSpPr>
        <p:grpSpPr>
          <a:xfrm>
            <a:off x="1524001" y="827089"/>
            <a:ext cx="4432299" cy="2754311"/>
            <a:chOff x="723900" y="115889"/>
            <a:chExt cx="8303629" cy="5294311"/>
          </a:xfrm>
        </p:grpSpPr>
        <p:pic>
          <p:nvPicPr>
            <p:cNvPr id="504" name="Shape 504"/>
            <p:cNvPicPr preferRelativeResize="0"/>
            <p:nvPr/>
          </p:nvPicPr>
          <p:blipFill rotWithShape="1">
            <a:blip r:embed="rId3">
              <a:alphaModFix/>
            </a:blip>
            <a:srcRect/>
            <a:stretch/>
          </p:blipFill>
          <p:spPr>
            <a:xfrm>
              <a:off x="723900" y="115889"/>
              <a:ext cx="8303629" cy="5294311"/>
            </a:xfrm>
            <a:prstGeom prst="rect">
              <a:avLst/>
            </a:prstGeom>
            <a:noFill/>
            <a:ln>
              <a:noFill/>
            </a:ln>
          </p:spPr>
        </p:pic>
        <p:sp>
          <p:nvSpPr>
            <p:cNvPr id="505" name="Shape 505"/>
            <p:cNvSpPr/>
            <p:nvPr/>
          </p:nvSpPr>
          <p:spPr>
            <a:xfrm>
              <a:off x="1498600" y="2171701"/>
              <a:ext cx="565439" cy="88732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
          <p:nvSpPr>
            <p:cNvPr id="506" name="Shape 506"/>
            <p:cNvSpPr/>
            <p:nvPr/>
          </p:nvSpPr>
          <p:spPr>
            <a:xfrm>
              <a:off x="6083299" y="2298700"/>
              <a:ext cx="977902" cy="88732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grpSp>
      <p:grpSp>
        <p:nvGrpSpPr>
          <p:cNvPr id="3" name="Shape 507"/>
          <p:cNvGrpSpPr/>
          <p:nvPr/>
        </p:nvGrpSpPr>
        <p:grpSpPr>
          <a:xfrm>
            <a:off x="4483331" y="2576946"/>
            <a:ext cx="5847772" cy="2448097"/>
            <a:chOff x="-940050" y="2177408"/>
            <a:chExt cx="9042399" cy="3822803"/>
          </a:xfrm>
        </p:grpSpPr>
        <p:pic>
          <p:nvPicPr>
            <p:cNvPr id="508" name="Shape 508"/>
            <p:cNvPicPr preferRelativeResize="0"/>
            <p:nvPr/>
          </p:nvPicPr>
          <p:blipFill rotWithShape="1">
            <a:blip r:embed="rId4">
              <a:alphaModFix/>
            </a:blip>
            <a:srcRect/>
            <a:stretch/>
          </p:blipFill>
          <p:spPr>
            <a:xfrm>
              <a:off x="-940050" y="2177408"/>
              <a:ext cx="9042399" cy="3822803"/>
            </a:xfrm>
            <a:prstGeom prst="rect">
              <a:avLst/>
            </a:prstGeom>
            <a:noFill/>
            <a:ln>
              <a:noFill/>
            </a:ln>
          </p:spPr>
        </p:pic>
        <p:sp>
          <p:nvSpPr>
            <p:cNvPr id="509" name="Shape 509"/>
            <p:cNvSpPr/>
            <p:nvPr/>
          </p:nvSpPr>
          <p:spPr>
            <a:xfrm>
              <a:off x="-244568" y="2830293"/>
              <a:ext cx="711200" cy="720845"/>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
          <p:nvSpPr>
            <p:cNvPr id="510" name="Shape 510"/>
            <p:cNvSpPr/>
            <p:nvPr/>
          </p:nvSpPr>
          <p:spPr>
            <a:xfrm>
              <a:off x="5041648" y="2855693"/>
              <a:ext cx="711200" cy="720845"/>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grpSp>
      <p:sp>
        <p:nvSpPr>
          <p:cNvPr id="511" name="Shape 511"/>
          <p:cNvSpPr txBox="1"/>
          <p:nvPr/>
        </p:nvSpPr>
        <p:spPr>
          <a:xfrm>
            <a:off x="5959071" y="1927398"/>
            <a:ext cx="1394934" cy="738664"/>
          </a:xfrm>
          <a:prstGeom prst="rect">
            <a:avLst/>
          </a:prstGeom>
          <a:noFill/>
          <a:ln>
            <a:noFill/>
          </a:ln>
        </p:spPr>
        <p:txBody>
          <a:bodyPr lIns="91425" tIns="45700" rIns="91425" bIns="45700" anchor="t" anchorCtr="0">
            <a:spAutoFit/>
          </a:bodyPr>
          <a:lstStyle/>
          <a:p>
            <a:pPr marL="285750" indent="-285750">
              <a:buClr>
                <a:schemeClr val="dk1"/>
              </a:buClr>
              <a:buSzPct val="100000"/>
              <a:buFont typeface="Verdana"/>
              <a:buChar char="←"/>
            </a:pPr>
            <a:r>
              <a:rPr lang="en-US" sz="1400">
                <a:solidFill>
                  <a:schemeClr val="dk1"/>
                </a:solidFill>
                <a:latin typeface="Verdana"/>
                <a:ea typeface="Verdana"/>
                <a:cs typeface="Verdana"/>
                <a:sym typeface="Verdana"/>
              </a:rPr>
              <a:t>changing </a:t>
            </a:r>
            <a:br>
              <a:rPr lang="en-US" sz="1400">
                <a:solidFill>
                  <a:schemeClr val="dk1"/>
                </a:solidFill>
                <a:latin typeface="Verdana"/>
                <a:ea typeface="Verdana"/>
                <a:cs typeface="Verdana"/>
                <a:sym typeface="Verdana"/>
              </a:rPr>
            </a:br>
            <a:r>
              <a:rPr lang="en-US" sz="1400">
                <a:solidFill>
                  <a:schemeClr val="dk1"/>
                </a:solidFill>
                <a:latin typeface="Verdana"/>
                <a:ea typeface="Verdana"/>
                <a:cs typeface="Verdana"/>
                <a:sym typeface="Verdana"/>
              </a:rPr>
              <a:t>time limit </a:t>
            </a:r>
            <a:br>
              <a:rPr lang="en-US" sz="1400">
                <a:solidFill>
                  <a:schemeClr val="dk1"/>
                </a:solidFill>
                <a:latin typeface="Verdana"/>
                <a:ea typeface="Verdana"/>
                <a:cs typeface="Verdana"/>
                <a:sym typeface="Verdana"/>
              </a:rPr>
            </a:br>
            <a:r>
              <a:rPr lang="en-US" sz="1400">
                <a:solidFill>
                  <a:schemeClr val="dk1"/>
                </a:solidFill>
                <a:latin typeface="Verdana"/>
                <a:ea typeface="Verdana"/>
                <a:cs typeface="Verdana"/>
                <a:sym typeface="Verdana"/>
              </a:rPr>
              <a:t>reminder</a:t>
            </a:r>
          </a:p>
        </p:txBody>
      </p:sp>
      <p:pic>
        <p:nvPicPr>
          <p:cNvPr id="512" name="Shape 512"/>
          <p:cNvPicPr preferRelativeResize="0"/>
          <p:nvPr/>
        </p:nvPicPr>
        <p:blipFill rotWithShape="1">
          <a:blip r:embed="rId5">
            <a:alphaModFix/>
          </a:blip>
          <a:srcRect/>
          <a:stretch/>
        </p:blipFill>
        <p:spPr>
          <a:xfrm>
            <a:off x="8031998" y="135342"/>
            <a:ext cx="2400472" cy="2125720"/>
          </a:xfrm>
          <a:prstGeom prst="rect">
            <a:avLst/>
          </a:prstGeom>
          <a:noFill/>
          <a:ln>
            <a:noFill/>
          </a:ln>
        </p:spPr>
      </p:pic>
      <p:cxnSp>
        <p:nvCxnSpPr>
          <p:cNvPr id="513" name="Shape 513"/>
          <p:cNvCxnSpPr/>
          <p:nvPr/>
        </p:nvCxnSpPr>
        <p:spPr>
          <a:xfrm rot="10800000" flipH="1">
            <a:off x="7924801" y="2244436"/>
            <a:ext cx="365759" cy="482139"/>
          </a:xfrm>
          <a:prstGeom prst="straightConnector1">
            <a:avLst/>
          </a:prstGeom>
          <a:solidFill>
            <a:schemeClr val="accent1"/>
          </a:solidFill>
          <a:ln w="9525" cap="flat">
            <a:solidFill>
              <a:schemeClr val="dk1"/>
            </a:solidFill>
            <a:prstDash val="solid"/>
            <a:round/>
            <a:headEnd type="none" w="med" len="med"/>
            <a:tailEnd type="stealth" w="lg" len="lg"/>
          </a:ln>
        </p:spPr>
      </p:cxnSp>
    </p:spTree>
    <p:extLst>
      <p:ext uri="{BB962C8B-B14F-4D97-AF65-F5344CB8AC3E}">
        <p14:creationId xmlns:p14="http://schemas.microsoft.com/office/powerpoint/2010/main" val="1567362157"/>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1846263" y="914401"/>
            <a:ext cx="8534399" cy="1425991"/>
          </a:xfrm>
          <a:prstGeom prst="rect">
            <a:avLst/>
          </a:prstGeom>
          <a:noFill/>
          <a:ln>
            <a:noFill/>
          </a:ln>
        </p:spPr>
        <p:txBody>
          <a:bodyPr vert="horz" lIns="91425" tIns="45700" rIns="91425" bIns="45700" rtlCol="0" anchor="t" anchorCtr="0">
            <a:spAutoFit/>
          </a:bodyPr>
          <a:lstStyle/>
          <a:p>
            <a:pPr marL="342900" indent="-342900">
              <a:lnSpc>
                <a:spcPct val="80000"/>
              </a:lnSpc>
              <a:spcBef>
                <a:spcPts val="0"/>
              </a:spcBef>
              <a:buClr>
                <a:schemeClr val="dk1"/>
              </a:buClr>
              <a:buSzPct val="100000"/>
              <a:buFont typeface="Verdana"/>
              <a:buChar char="•"/>
            </a:pPr>
            <a:r>
              <a:rPr lang="en-US" sz="2000" dirty="0">
                <a:solidFill>
                  <a:schemeClr val="dk1"/>
                </a:solidFill>
                <a:latin typeface="Verdana"/>
                <a:ea typeface="Verdana"/>
                <a:cs typeface="Verdana"/>
                <a:sym typeface="Verdana"/>
              </a:rPr>
              <a:t>Child views completed puzzle and selects </a:t>
            </a:r>
            <a:r>
              <a:rPr lang="en-US" sz="2000" b="1" u="sng" dirty="0">
                <a:solidFill>
                  <a:srgbClr val="FF0000"/>
                </a:solidFill>
                <a:latin typeface="Verdana"/>
                <a:ea typeface="Verdana"/>
                <a:cs typeface="Verdana"/>
                <a:sym typeface="Verdana"/>
              </a:rPr>
              <a:t>three</a:t>
            </a:r>
            <a:r>
              <a:rPr lang="en-US" sz="2000" dirty="0">
                <a:solidFill>
                  <a:schemeClr val="dk1"/>
                </a:solidFill>
                <a:latin typeface="Verdana"/>
                <a:ea typeface="Verdana"/>
                <a:cs typeface="Verdana"/>
                <a:sym typeface="Verdana"/>
              </a:rPr>
              <a:t> response options that combine to reconstruct the puzzle</a:t>
            </a:r>
          </a:p>
          <a:p>
            <a:pPr marL="342900" indent="-342900">
              <a:lnSpc>
                <a:spcPct val="80000"/>
              </a:lnSpc>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Item time limit of 30 seconds</a:t>
            </a:r>
          </a:p>
          <a:p>
            <a:pPr marL="342900" indent="-342900">
              <a:lnSpc>
                <a:spcPct val="80000"/>
              </a:lnSpc>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Measures ability to analyze and synthesize abstract information</a:t>
            </a:r>
          </a:p>
        </p:txBody>
      </p:sp>
      <p:sp>
        <p:nvSpPr>
          <p:cNvPr id="520" name="Shape 520"/>
          <p:cNvSpPr txBox="1"/>
          <p:nvPr/>
        </p:nvSpPr>
        <p:spPr>
          <a:xfrm>
            <a:off x="1777684" y="4861099"/>
            <a:ext cx="8305799" cy="366713"/>
          </a:xfrm>
          <a:prstGeom prst="rect">
            <a:avLst/>
          </a:prstGeom>
          <a:noFill/>
          <a:ln>
            <a:noFill/>
          </a:ln>
        </p:spPr>
        <p:txBody>
          <a:bodyPr lIns="91425" tIns="45700" rIns="91425" bIns="45700" anchor="t" anchorCtr="0">
            <a:spAutoFit/>
          </a:bodyPr>
          <a:lstStyle/>
          <a:p>
            <a:pPr algn="ctr">
              <a:buClr>
                <a:srgbClr val="008080"/>
              </a:buClr>
              <a:buSzPct val="25000"/>
            </a:pPr>
            <a:r>
              <a:rPr lang="en-US" b="1">
                <a:solidFill>
                  <a:srgbClr val="008080"/>
                </a:solidFill>
                <a:latin typeface="Verdana"/>
                <a:ea typeface="Verdana"/>
                <a:cs typeface="Verdana"/>
                <a:sym typeface="Verdana"/>
              </a:rPr>
              <a:t>“Which three pieces go together to make this puzzle?”</a:t>
            </a:r>
          </a:p>
        </p:txBody>
      </p:sp>
      <p:sp>
        <p:nvSpPr>
          <p:cNvPr id="521" name="Shape 521"/>
          <p:cNvSpPr txBox="1">
            <a:spLocks noGrp="1"/>
          </p:cNvSpPr>
          <p:nvPr>
            <p:ph type="title"/>
          </p:nvPr>
        </p:nvSpPr>
        <p:spPr>
          <a:xfrm>
            <a:off x="1889126" y="1"/>
            <a:ext cx="6653213"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Visual Puzzles Administration</a:t>
            </a:r>
          </a:p>
        </p:txBody>
      </p:sp>
      <p:sp>
        <p:nvSpPr>
          <p:cNvPr id="522" name="Shape 522"/>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Clr>
                <a:srgbClr val="808080"/>
              </a:buClr>
              <a:buSzPct val="25000"/>
            </a:pPr>
            <a:r>
              <a:rPr lang="en-US"/>
              <a:t> </a:t>
            </a:r>
          </a:p>
        </p:txBody>
      </p:sp>
      <p:sp>
        <p:nvSpPr>
          <p:cNvPr id="523" name="Shape 523"/>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524" name="Shape 524"/>
          <p:cNvPicPr preferRelativeResize="0"/>
          <p:nvPr/>
        </p:nvPicPr>
        <p:blipFill rotWithShape="1">
          <a:blip r:embed="rId3">
            <a:alphaModFix/>
          </a:blip>
          <a:srcRect/>
          <a:stretch/>
        </p:blipFill>
        <p:spPr>
          <a:xfrm>
            <a:off x="4090759" y="2253017"/>
            <a:ext cx="3505687" cy="2438399"/>
          </a:xfrm>
          <a:prstGeom prst="rect">
            <a:avLst/>
          </a:prstGeom>
          <a:noFill/>
          <a:ln>
            <a:noFill/>
          </a:ln>
        </p:spPr>
      </p:pic>
      <p:sp>
        <p:nvSpPr>
          <p:cNvPr id="525" name="Shape 525"/>
          <p:cNvSpPr txBox="1"/>
          <p:nvPr/>
        </p:nvSpPr>
        <p:spPr>
          <a:xfrm>
            <a:off x="1740131" y="5636028"/>
            <a:ext cx="8621270" cy="461664"/>
          </a:xfrm>
          <a:prstGeom prst="rect">
            <a:avLst/>
          </a:prstGeom>
          <a:noFill/>
          <a:ln>
            <a:noFill/>
          </a:ln>
        </p:spPr>
        <p:txBody>
          <a:bodyPr lIns="91425" tIns="45700" rIns="91425" bIns="45700" anchor="t" anchorCtr="0">
            <a:spAutoFit/>
          </a:bodyPr>
          <a:lstStyle/>
          <a:p>
            <a:pPr>
              <a:buSzPct val="25000"/>
            </a:pPr>
            <a:r>
              <a:rPr lang="en-US" sz="2400">
                <a:solidFill>
                  <a:srgbClr val="FF0000"/>
                </a:solidFill>
                <a:latin typeface="Verdana"/>
                <a:ea typeface="Verdana"/>
                <a:cs typeface="Verdana"/>
                <a:sym typeface="Verdana"/>
              </a:rPr>
              <a:t>Most common admin error?: ____________________</a:t>
            </a:r>
          </a:p>
        </p:txBody>
      </p:sp>
    </p:spTree>
    <p:extLst>
      <p:ext uri="{BB962C8B-B14F-4D97-AF65-F5344CB8AC3E}">
        <p14:creationId xmlns:p14="http://schemas.microsoft.com/office/powerpoint/2010/main" val="214797426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 calcmode="lin" valueType="num">
                                      <p:cBhvr additive="base">
                                        <p:cTn id="7" dur="500"/>
                                        <p:tgtEl>
                                          <p:spTgt spid="5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1885950" y="392113"/>
            <a:ext cx="8362950"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Visual Puzzles Scoring</a:t>
            </a:r>
          </a:p>
        </p:txBody>
      </p:sp>
      <p:sp>
        <p:nvSpPr>
          <p:cNvPr id="532" name="Shape 532"/>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533" name="Shape 533"/>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534" name="Shape 534"/>
          <p:cNvPicPr preferRelativeResize="0"/>
          <p:nvPr/>
        </p:nvPicPr>
        <p:blipFill rotWithShape="1">
          <a:blip r:embed="rId3">
            <a:alphaModFix/>
          </a:blip>
          <a:srcRect/>
          <a:stretch/>
        </p:blipFill>
        <p:spPr>
          <a:xfrm>
            <a:off x="6373812" y="4676775"/>
            <a:ext cx="2695574" cy="704850"/>
          </a:xfrm>
          <a:prstGeom prst="rect">
            <a:avLst/>
          </a:prstGeom>
          <a:noFill/>
          <a:ln>
            <a:noFill/>
          </a:ln>
        </p:spPr>
      </p:pic>
      <p:pic>
        <p:nvPicPr>
          <p:cNvPr id="535" name="Shape 535"/>
          <p:cNvPicPr preferRelativeResize="0"/>
          <p:nvPr/>
        </p:nvPicPr>
        <p:blipFill rotWithShape="1">
          <a:blip r:embed="rId4">
            <a:alphaModFix/>
          </a:blip>
          <a:srcRect/>
          <a:stretch/>
        </p:blipFill>
        <p:spPr>
          <a:xfrm>
            <a:off x="1733551" y="899904"/>
            <a:ext cx="8496299" cy="1609725"/>
          </a:xfrm>
          <a:prstGeom prst="rect">
            <a:avLst/>
          </a:prstGeom>
          <a:noFill/>
          <a:ln>
            <a:noFill/>
          </a:ln>
        </p:spPr>
      </p:pic>
      <p:pic>
        <p:nvPicPr>
          <p:cNvPr id="536" name="Shape 536"/>
          <p:cNvPicPr preferRelativeResize="0"/>
          <p:nvPr/>
        </p:nvPicPr>
        <p:blipFill rotWithShape="1">
          <a:blip r:embed="rId5">
            <a:alphaModFix/>
          </a:blip>
          <a:srcRect/>
          <a:stretch/>
        </p:blipFill>
        <p:spPr>
          <a:xfrm>
            <a:off x="2058988" y="3267076"/>
            <a:ext cx="3171825" cy="2152649"/>
          </a:xfrm>
          <a:prstGeom prst="rect">
            <a:avLst/>
          </a:prstGeom>
          <a:noFill/>
          <a:ln>
            <a:noFill/>
          </a:ln>
        </p:spPr>
      </p:pic>
      <p:sp>
        <p:nvSpPr>
          <p:cNvPr id="537" name="Shape 537"/>
          <p:cNvSpPr txBox="1"/>
          <p:nvPr/>
        </p:nvSpPr>
        <p:spPr>
          <a:xfrm>
            <a:off x="2609914" y="5308600"/>
            <a:ext cx="2313453" cy="830996"/>
          </a:xfrm>
          <a:prstGeom prst="rect">
            <a:avLst/>
          </a:prstGeom>
          <a:noFill/>
          <a:ln>
            <a:noFill/>
          </a:ln>
        </p:spPr>
        <p:txBody>
          <a:bodyPr lIns="91425" tIns="45700" rIns="91425" bIns="45700" anchor="t" anchorCtr="0">
            <a:spAutoFit/>
          </a:bodyPr>
          <a:lstStyle/>
          <a:p>
            <a:pPr algn="ctr">
              <a:buSzPct val="25000"/>
            </a:pPr>
            <a:r>
              <a:rPr lang="en-US" sz="1600">
                <a:solidFill>
                  <a:srgbClr val="FF0000"/>
                </a:solidFill>
                <a:latin typeface="Verdana"/>
                <a:ea typeface="Verdana"/>
                <a:cs typeface="Verdana"/>
                <a:sym typeface="Verdana"/>
              </a:rPr>
              <a:t>Common error alert!</a:t>
            </a:r>
          </a:p>
          <a:p>
            <a:pPr algn="ctr">
              <a:buSzPct val="25000"/>
            </a:pPr>
            <a:r>
              <a:rPr lang="en-US" sz="1600">
                <a:solidFill>
                  <a:srgbClr val="FF0000"/>
                </a:solidFill>
                <a:latin typeface="Verdana"/>
                <a:ea typeface="Verdana"/>
                <a:cs typeface="Verdana"/>
                <a:sym typeface="Verdana"/>
              </a:rPr>
              <a:t>circle responses </a:t>
            </a:r>
          </a:p>
          <a:p>
            <a:pPr algn="ctr">
              <a:buSzPct val="25000"/>
            </a:pPr>
            <a:r>
              <a:rPr lang="en-US" sz="1600">
                <a:solidFill>
                  <a:srgbClr val="FF0000"/>
                </a:solidFill>
                <a:latin typeface="Verdana"/>
                <a:ea typeface="Verdana"/>
                <a:cs typeface="Verdana"/>
                <a:sym typeface="Verdana"/>
              </a:rPr>
              <a:t>for later analysis</a:t>
            </a:r>
          </a:p>
        </p:txBody>
      </p:sp>
      <p:sp>
        <p:nvSpPr>
          <p:cNvPr id="538" name="Shape 538"/>
          <p:cNvSpPr/>
          <p:nvPr/>
        </p:nvSpPr>
        <p:spPr>
          <a:xfrm>
            <a:off x="3479801" y="4889501"/>
            <a:ext cx="3428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
        <p:nvSpPr>
          <p:cNvPr id="539" name="Shape 539"/>
          <p:cNvSpPr/>
          <p:nvPr/>
        </p:nvSpPr>
        <p:spPr>
          <a:xfrm>
            <a:off x="3848100" y="4876801"/>
            <a:ext cx="317500"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
        <p:nvSpPr>
          <p:cNvPr id="540" name="Shape 540"/>
          <p:cNvSpPr/>
          <p:nvPr/>
        </p:nvSpPr>
        <p:spPr>
          <a:xfrm>
            <a:off x="4165601" y="4419601"/>
            <a:ext cx="3428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pic>
        <p:nvPicPr>
          <p:cNvPr id="541" name="Shape 541"/>
          <p:cNvPicPr preferRelativeResize="0"/>
          <p:nvPr/>
        </p:nvPicPr>
        <p:blipFill rotWithShape="1">
          <a:blip r:embed="rId6">
            <a:alphaModFix/>
          </a:blip>
          <a:srcRect/>
          <a:stretch/>
        </p:blipFill>
        <p:spPr>
          <a:xfrm>
            <a:off x="6448597" y="2560233"/>
            <a:ext cx="3585101" cy="1828886"/>
          </a:xfrm>
          <a:prstGeom prst="rect">
            <a:avLst/>
          </a:prstGeom>
          <a:noFill/>
          <a:ln>
            <a:noFill/>
          </a:ln>
        </p:spPr>
      </p:pic>
      <p:sp>
        <p:nvSpPr>
          <p:cNvPr id="542" name="Shape 542"/>
          <p:cNvSpPr/>
          <p:nvPr/>
        </p:nvSpPr>
        <p:spPr>
          <a:xfrm>
            <a:off x="8058727" y="3175461"/>
            <a:ext cx="3428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
        <p:nvSpPr>
          <p:cNvPr id="543" name="Shape 543"/>
          <p:cNvSpPr/>
          <p:nvPr/>
        </p:nvSpPr>
        <p:spPr>
          <a:xfrm>
            <a:off x="8626765" y="3876502"/>
            <a:ext cx="3428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
        <p:nvSpPr>
          <p:cNvPr id="544" name="Shape 544"/>
          <p:cNvSpPr/>
          <p:nvPr/>
        </p:nvSpPr>
        <p:spPr>
          <a:xfrm>
            <a:off x="8064270" y="3862647"/>
            <a:ext cx="3428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39594613"/>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1905001" y="1363663"/>
            <a:ext cx="3896031" cy="2687875"/>
          </a:xfrm>
          <a:prstGeom prst="rect">
            <a:avLst/>
          </a:prstGeom>
          <a:noFill/>
          <a:ln>
            <a:noFill/>
          </a:ln>
        </p:spPr>
        <p:txBody>
          <a:bodyPr vert="horz" lIns="91425" tIns="45700" rIns="91425" bIns="45700" rtlCol="0" anchor="t" anchorCtr="0">
            <a:spAutoFit/>
          </a:bodyPr>
          <a:lstStyle/>
          <a:p>
            <a:pPr marL="342900" indent="-342900">
              <a:spcBef>
                <a:spcPts val="0"/>
              </a:spcBef>
              <a:buClr>
                <a:schemeClr val="dk1"/>
              </a:buClr>
              <a:buSzPct val="100000"/>
              <a:buFont typeface="Verdana"/>
              <a:buChar char="•"/>
            </a:pPr>
            <a:r>
              <a:rPr lang="en-US" sz="2000">
                <a:solidFill>
                  <a:schemeClr val="dk1"/>
                </a:solidFill>
                <a:latin typeface="Verdana"/>
                <a:ea typeface="Verdana"/>
                <a:cs typeface="Verdana"/>
                <a:sym typeface="Verdana"/>
              </a:rPr>
              <a:t>Child views scale with missing weight(s) and selects the response option that balances the scale</a:t>
            </a:r>
          </a:p>
          <a:p>
            <a:pPr marL="342900" indent="-342900">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Item time limit of </a:t>
            </a:r>
            <a:br>
              <a:rPr lang="en-US" sz="2000">
                <a:solidFill>
                  <a:schemeClr val="dk1"/>
                </a:solidFill>
                <a:latin typeface="Verdana"/>
                <a:ea typeface="Verdana"/>
                <a:cs typeface="Verdana"/>
                <a:sym typeface="Verdana"/>
              </a:rPr>
            </a:br>
            <a:r>
              <a:rPr lang="en-US" sz="2000">
                <a:solidFill>
                  <a:schemeClr val="dk1"/>
                </a:solidFill>
                <a:latin typeface="Verdana"/>
                <a:ea typeface="Verdana"/>
                <a:cs typeface="Verdana"/>
                <a:sym typeface="Verdana"/>
              </a:rPr>
              <a:t>20 or 30 seconds</a:t>
            </a:r>
          </a:p>
          <a:p>
            <a:pPr marL="342900" indent="-342900">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Measures quantitative fluid reasoning</a:t>
            </a:r>
          </a:p>
        </p:txBody>
      </p:sp>
      <p:sp>
        <p:nvSpPr>
          <p:cNvPr id="563" name="Shape 563"/>
          <p:cNvSpPr txBox="1"/>
          <p:nvPr/>
        </p:nvSpPr>
        <p:spPr>
          <a:xfrm>
            <a:off x="1524000" y="4318373"/>
            <a:ext cx="8763000" cy="523874"/>
          </a:xfrm>
          <a:prstGeom prst="rect">
            <a:avLst/>
          </a:prstGeom>
          <a:solidFill>
            <a:schemeClr val="lt1"/>
          </a:solidFill>
          <a:ln>
            <a:noFill/>
          </a:ln>
        </p:spPr>
        <p:txBody>
          <a:bodyPr lIns="91425" tIns="45700" rIns="91425" bIns="45700" anchor="t" anchorCtr="0">
            <a:spAutoFit/>
          </a:bodyPr>
          <a:lstStyle/>
          <a:p>
            <a:pPr algn="ctr">
              <a:buClr>
                <a:schemeClr val="dk1"/>
              </a:buClr>
            </a:pPr>
            <a:endParaRPr sz="1000" b="1">
              <a:solidFill>
                <a:srgbClr val="008080"/>
              </a:solidFill>
              <a:latin typeface="Verdana"/>
              <a:ea typeface="Verdana"/>
              <a:cs typeface="Verdana"/>
              <a:sym typeface="Verdana"/>
            </a:endParaRPr>
          </a:p>
          <a:p>
            <a:pPr algn="ctr">
              <a:buClr>
                <a:srgbClr val="008080"/>
              </a:buClr>
              <a:buSzPct val="25000"/>
            </a:pPr>
            <a:r>
              <a:rPr lang="en-US" b="1">
                <a:solidFill>
                  <a:srgbClr val="008080"/>
                </a:solidFill>
                <a:latin typeface="Verdana"/>
                <a:ea typeface="Verdana"/>
                <a:cs typeface="Verdana"/>
                <a:sym typeface="Verdana"/>
              </a:rPr>
              <a:t>“Which one of these weighs the same as this?”</a:t>
            </a:r>
          </a:p>
        </p:txBody>
      </p:sp>
      <p:sp>
        <p:nvSpPr>
          <p:cNvPr id="564" name="Shape 564"/>
          <p:cNvSpPr txBox="1">
            <a:spLocks noGrp="1"/>
          </p:cNvSpPr>
          <p:nvPr>
            <p:ph type="title"/>
          </p:nvPr>
        </p:nvSpPr>
        <p:spPr>
          <a:xfrm>
            <a:off x="1889126" y="1"/>
            <a:ext cx="7572375"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Figure Weights Administration</a:t>
            </a:r>
          </a:p>
        </p:txBody>
      </p:sp>
      <p:sp>
        <p:nvSpPr>
          <p:cNvPr id="565" name="Shape 565"/>
          <p:cNvSpPr/>
          <p:nvPr/>
        </p:nvSpPr>
        <p:spPr>
          <a:xfrm>
            <a:off x="1679576" y="-144463"/>
            <a:ext cx="304799" cy="461624"/>
          </a:xfrm>
          <a:prstGeom prst="rect">
            <a:avLst/>
          </a:prstGeom>
          <a:noFill/>
          <a:ln>
            <a:noFill/>
          </a:ln>
        </p:spPr>
        <p:txBody>
          <a:bodyPr lIns="91425" tIns="45700" rIns="91425" bIns="45700" anchor="t" anchorCtr="0">
            <a:spAutoFit/>
          </a:bodyPr>
          <a:lstStyle/>
          <a:p>
            <a:endParaRPr sz="2400">
              <a:solidFill>
                <a:schemeClr val="dk1"/>
              </a:solidFill>
              <a:latin typeface="Verdana"/>
              <a:ea typeface="Verdana"/>
              <a:cs typeface="Verdana"/>
              <a:sym typeface="Verdana"/>
            </a:endParaRPr>
          </a:p>
        </p:txBody>
      </p:sp>
      <p:sp>
        <p:nvSpPr>
          <p:cNvPr id="566" name="Shape 566"/>
          <p:cNvSpPr/>
          <p:nvPr/>
        </p:nvSpPr>
        <p:spPr>
          <a:xfrm>
            <a:off x="1831976" y="7937"/>
            <a:ext cx="304799" cy="461624"/>
          </a:xfrm>
          <a:prstGeom prst="rect">
            <a:avLst/>
          </a:prstGeom>
          <a:noFill/>
          <a:ln>
            <a:noFill/>
          </a:ln>
        </p:spPr>
        <p:txBody>
          <a:bodyPr lIns="91425" tIns="45700" rIns="91425" bIns="45700" anchor="t" anchorCtr="0">
            <a:spAutoFit/>
          </a:bodyPr>
          <a:lstStyle/>
          <a:p>
            <a:endParaRPr sz="2400">
              <a:solidFill>
                <a:schemeClr val="dk1"/>
              </a:solidFill>
              <a:latin typeface="Verdana"/>
              <a:ea typeface="Verdana"/>
              <a:cs typeface="Verdana"/>
              <a:sym typeface="Verdana"/>
            </a:endParaRPr>
          </a:p>
        </p:txBody>
      </p:sp>
      <p:sp>
        <p:nvSpPr>
          <p:cNvPr id="567" name="Shape 567"/>
          <p:cNvSpPr/>
          <p:nvPr/>
        </p:nvSpPr>
        <p:spPr>
          <a:xfrm>
            <a:off x="1984376" y="160336"/>
            <a:ext cx="304799" cy="461624"/>
          </a:xfrm>
          <a:prstGeom prst="rect">
            <a:avLst/>
          </a:prstGeom>
          <a:noFill/>
          <a:ln>
            <a:noFill/>
          </a:ln>
        </p:spPr>
        <p:txBody>
          <a:bodyPr lIns="91425" tIns="45700" rIns="91425" bIns="45700" anchor="t" anchorCtr="0">
            <a:spAutoFit/>
          </a:bodyPr>
          <a:lstStyle/>
          <a:p>
            <a:endParaRPr sz="2400">
              <a:solidFill>
                <a:schemeClr val="dk1"/>
              </a:solidFill>
              <a:latin typeface="Verdana"/>
              <a:ea typeface="Verdana"/>
              <a:cs typeface="Verdana"/>
              <a:sym typeface="Verdana"/>
            </a:endParaRPr>
          </a:p>
        </p:txBody>
      </p:sp>
      <p:pic>
        <p:nvPicPr>
          <p:cNvPr id="568" name="Shape 568"/>
          <p:cNvPicPr preferRelativeResize="0"/>
          <p:nvPr/>
        </p:nvPicPr>
        <p:blipFill rotWithShape="1">
          <a:blip r:embed="rId3">
            <a:alphaModFix/>
          </a:blip>
          <a:srcRect/>
          <a:stretch/>
        </p:blipFill>
        <p:spPr>
          <a:xfrm>
            <a:off x="5486400" y="1371600"/>
            <a:ext cx="4995862" cy="3030782"/>
          </a:xfrm>
          <a:prstGeom prst="rect">
            <a:avLst/>
          </a:prstGeom>
          <a:noFill/>
          <a:ln>
            <a:noFill/>
          </a:ln>
        </p:spPr>
      </p:pic>
      <p:sp>
        <p:nvSpPr>
          <p:cNvPr id="569" name="Shape 569"/>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Clr>
                <a:srgbClr val="808080"/>
              </a:buClr>
              <a:buSzPct val="25000"/>
            </a:pPr>
            <a:r>
              <a:rPr lang="en-US"/>
              <a:t> </a:t>
            </a:r>
          </a:p>
        </p:txBody>
      </p:sp>
      <p:sp>
        <p:nvSpPr>
          <p:cNvPr id="570" name="Shape 570"/>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
        <p:nvSpPr>
          <p:cNvPr id="571" name="Shape 571"/>
          <p:cNvSpPr/>
          <p:nvPr/>
        </p:nvSpPr>
        <p:spPr>
          <a:xfrm>
            <a:off x="1524000" y="5557196"/>
            <a:ext cx="9144000" cy="461664"/>
          </a:xfrm>
          <a:prstGeom prst="rect">
            <a:avLst/>
          </a:prstGeom>
          <a:noFill/>
          <a:ln>
            <a:noFill/>
          </a:ln>
        </p:spPr>
        <p:txBody>
          <a:bodyPr lIns="91425" tIns="45700" rIns="91425" bIns="45700" anchor="t" anchorCtr="0">
            <a:spAutoFit/>
          </a:bodyPr>
          <a:lstStyle/>
          <a:p>
            <a:pPr>
              <a:buSzPct val="25000"/>
            </a:pPr>
            <a:r>
              <a:rPr lang="en-US" sz="2400">
                <a:solidFill>
                  <a:srgbClr val="FF0000"/>
                </a:solidFill>
                <a:latin typeface="Verdana"/>
                <a:ea typeface="Verdana"/>
                <a:cs typeface="Verdana"/>
                <a:sym typeface="Verdana"/>
              </a:rPr>
              <a:t>Most frequent admin error?: _______________________</a:t>
            </a:r>
          </a:p>
        </p:txBody>
      </p:sp>
    </p:spTree>
    <p:extLst>
      <p:ext uri="{BB962C8B-B14F-4D97-AF65-F5344CB8AC3E}">
        <p14:creationId xmlns:p14="http://schemas.microsoft.com/office/powerpoint/2010/main" val="197041235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3"/>
                                        </p:tgtEl>
                                        <p:attrNameLst>
                                          <p:attrName>style.visibility</p:attrName>
                                        </p:attrNameLst>
                                      </p:cBhvr>
                                      <p:to>
                                        <p:strVal val="visible"/>
                                      </p:to>
                                    </p:set>
                                    <p:anim calcmode="lin" valueType="num">
                                      <p:cBhvr additive="base">
                                        <p:cTn id="7" dur="500"/>
                                        <p:tgtEl>
                                          <p:spTgt spid="56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1885950" y="392113"/>
            <a:ext cx="8362950"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Figure Weights Scoring</a:t>
            </a:r>
          </a:p>
        </p:txBody>
      </p:sp>
      <p:sp>
        <p:nvSpPr>
          <p:cNvPr id="577" name="Shape 577"/>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578" name="Shape 578"/>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579" name="Shape 579"/>
          <p:cNvPicPr preferRelativeResize="0"/>
          <p:nvPr/>
        </p:nvPicPr>
        <p:blipFill rotWithShape="1">
          <a:blip r:embed="rId3">
            <a:alphaModFix/>
          </a:blip>
          <a:srcRect/>
          <a:stretch/>
        </p:blipFill>
        <p:spPr>
          <a:xfrm>
            <a:off x="1947863" y="1244601"/>
            <a:ext cx="8448675" cy="1066799"/>
          </a:xfrm>
          <a:prstGeom prst="rect">
            <a:avLst/>
          </a:prstGeom>
          <a:noFill/>
          <a:ln>
            <a:noFill/>
          </a:ln>
        </p:spPr>
      </p:pic>
      <p:pic>
        <p:nvPicPr>
          <p:cNvPr id="580" name="Shape 580"/>
          <p:cNvPicPr preferRelativeResize="0"/>
          <p:nvPr/>
        </p:nvPicPr>
        <p:blipFill rotWithShape="1">
          <a:blip r:embed="rId4">
            <a:alphaModFix/>
          </a:blip>
          <a:srcRect/>
          <a:stretch/>
        </p:blipFill>
        <p:spPr>
          <a:xfrm>
            <a:off x="1970521" y="2446193"/>
            <a:ext cx="4210049" cy="781049"/>
          </a:xfrm>
          <a:prstGeom prst="rect">
            <a:avLst/>
          </a:prstGeom>
          <a:noFill/>
          <a:ln>
            <a:noFill/>
          </a:ln>
        </p:spPr>
      </p:pic>
      <p:pic>
        <p:nvPicPr>
          <p:cNvPr id="581" name="Shape 581"/>
          <p:cNvPicPr preferRelativeResize="0"/>
          <p:nvPr/>
        </p:nvPicPr>
        <p:blipFill rotWithShape="1">
          <a:blip r:embed="rId5">
            <a:alphaModFix/>
          </a:blip>
          <a:srcRect/>
          <a:stretch/>
        </p:blipFill>
        <p:spPr>
          <a:xfrm>
            <a:off x="2073276" y="5084762"/>
            <a:ext cx="6913895" cy="300036"/>
          </a:xfrm>
          <a:prstGeom prst="rect">
            <a:avLst/>
          </a:prstGeom>
          <a:noFill/>
          <a:ln>
            <a:noFill/>
          </a:ln>
        </p:spPr>
      </p:pic>
      <p:pic>
        <p:nvPicPr>
          <p:cNvPr id="582" name="Shape 582"/>
          <p:cNvPicPr preferRelativeResize="0"/>
          <p:nvPr/>
        </p:nvPicPr>
        <p:blipFill rotWithShape="1">
          <a:blip r:embed="rId6">
            <a:alphaModFix/>
          </a:blip>
          <a:srcRect/>
          <a:stretch/>
        </p:blipFill>
        <p:spPr>
          <a:xfrm>
            <a:off x="1802680" y="3363509"/>
            <a:ext cx="4162425" cy="619125"/>
          </a:xfrm>
          <a:prstGeom prst="rect">
            <a:avLst/>
          </a:prstGeom>
          <a:noFill/>
          <a:ln>
            <a:noFill/>
          </a:ln>
        </p:spPr>
      </p:pic>
      <p:pic>
        <p:nvPicPr>
          <p:cNvPr id="583" name="Shape 583"/>
          <p:cNvPicPr preferRelativeResize="0"/>
          <p:nvPr/>
        </p:nvPicPr>
        <p:blipFill rotWithShape="1">
          <a:blip r:embed="rId7">
            <a:alphaModFix/>
          </a:blip>
          <a:srcRect b="43637"/>
          <a:stretch/>
        </p:blipFill>
        <p:spPr>
          <a:xfrm>
            <a:off x="1978141" y="4074622"/>
            <a:ext cx="4057650" cy="214745"/>
          </a:xfrm>
          <a:prstGeom prst="rect">
            <a:avLst/>
          </a:prstGeom>
          <a:noFill/>
          <a:ln>
            <a:noFill/>
          </a:ln>
        </p:spPr>
      </p:pic>
      <p:sp>
        <p:nvSpPr>
          <p:cNvPr id="584" name="Shape 584"/>
          <p:cNvSpPr txBox="1"/>
          <p:nvPr/>
        </p:nvSpPr>
        <p:spPr>
          <a:xfrm>
            <a:off x="5974543" y="3962170"/>
            <a:ext cx="3924471" cy="646331"/>
          </a:xfrm>
          <a:prstGeom prst="rect">
            <a:avLst/>
          </a:prstGeom>
          <a:noFill/>
          <a:ln>
            <a:noFill/>
          </a:ln>
        </p:spPr>
        <p:txBody>
          <a:bodyPr lIns="91425" tIns="45700" rIns="91425" bIns="45700" anchor="t" anchorCtr="0">
            <a:spAutoFit/>
          </a:bodyPr>
          <a:lstStyle/>
          <a:p>
            <a:pPr marL="285750" indent="-285750">
              <a:buClr>
                <a:schemeClr val="dk1"/>
              </a:buClr>
              <a:buSzPct val="100000"/>
              <a:buFont typeface="Verdana"/>
              <a:buChar char="←"/>
            </a:pPr>
            <a:r>
              <a:rPr lang="en-US">
                <a:solidFill>
                  <a:schemeClr val="dk1"/>
                </a:solidFill>
                <a:latin typeface="Verdana"/>
                <a:ea typeface="Verdana"/>
                <a:cs typeface="Verdana"/>
                <a:sym typeface="Verdana"/>
              </a:rPr>
              <a:t>changing time limit reminder </a:t>
            </a:r>
            <a:br>
              <a:rPr lang="en-US">
                <a:solidFill>
                  <a:schemeClr val="dk1"/>
                </a:solidFill>
                <a:latin typeface="Verdana"/>
                <a:ea typeface="Verdana"/>
                <a:cs typeface="Verdana"/>
                <a:sym typeface="Verdana"/>
              </a:rPr>
            </a:br>
            <a:r>
              <a:rPr lang="en-US">
                <a:solidFill>
                  <a:schemeClr val="dk1"/>
                </a:solidFill>
                <a:latin typeface="Verdana"/>
                <a:ea typeface="Verdana"/>
                <a:cs typeface="Verdana"/>
                <a:sym typeface="Verdana"/>
              </a:rPr>
              <a:t>after item 18</a:t>
            </a:r>
          </a:p>
        </p:txBody>
      </p:sp>
      <p:pic>
        <p:nvPicPr>
          <p:cNvPr id="585" name="Shape 585"/>
          <p:cNvPicPr preferRelativeResize="0"/>
          <p:nvPr/>
        </p:nvPicPr>
        <p:blipFill rotWithShape="1">
          <a:blip r:embed="rId8">
            <a:alphaModFix/>
          </a:blip>
          <a:srcRect/>
          <a:stretch/>
        </p:blipFill>
        <p:spPr>
          <a:xfrm>
            <a:off x="7189788" y="5618162"/>
            <a:ext cx="2562225" cy="447674"/>
          </a:xfrm>
          <a:prstGeom prst="rect">
            <a:avLst/>
          </a:prstGeom>
          <a:noFill/>
          <a:ln>
            <a:noFill/>
          </a:ln>
        </p:spPr>
      </p:pic>
      <p:sp>
        <p:nvSpPr>
          <p:cNvPr id="586" name="Shape 586"/>
          <p:cNvSpPr/>
          <p:nvPr/>
        </p:nvSpPr>
        <p:spPr>
          <a:xfrm>
            <a:off x="9109133" y="3096953"/>
            <a:ext cx="4317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
        <p:nvSpPr>
          <p:cNvPr id="587" name="Shape 587"/>
          <p:cNvSpPr txBox="1"/>
          <p:nvPr/>
        </p:nvSpPr>
        <p:spPr>
          <a:xfrm>
            <a:off x="1808888" y="5527501"/>
            <a:ext cx="2313453" cy="584774"/>
          </a:xfrm>
          <a:prstGeom prst="rect">
            <a:avLst/>
          </a:prstGeom>
          <a:noFill/>
          <a:ln>
            <a:noFill/>
          </a:ln>
        </p:spPr>
        <p:txBody>
          <a:bodyPr lIns="91425" tIns="45700" rIns="91425" bIns="45700" anchor="t" anchorCtr="0">
            <a:spAutoFit/>
          </a:bodyPr>
          <a:lstStyle/>
          <a:p>
            <a:pPr algn="ctr">
              <a:buSzPct val="25000"/>
            </a:pPr>
            <a:r>
              <a:rPr lang="en-US" sz="1600">
                <a:solidFill>
                  <a:srgbClr val="FF0000"/>
                </a:solidFill>
                <a:latin typeface="Verdana"/>
                <a:ea typeface="Verdana"/>
                <a:cs typeface="Verdana"/>
                <a:sym typeface="Verdana"/>
              </a:rPr>
              <a:t>Common error alert!</a:t>
            </a:r>
          </a:p>
          <a:p>
            <a:pPr algn="ctr">
              <a:buSzPct val="25000"/>
            </a:pPr>
            <a:r>
              <a:rPr lang="en-US" sz="1600">
                <a:solidFill>
                  <a:srgbClr val="FF0000"/>
                </a:solidFill>
                <a:latin typeface="Verdana"/>
                <a:ea typeface="Verdana"/>
                <a:cs typeface="Verdana"/>
                <a:sym typeface="Verdana"/>
              </a:rPr>
              <a:t>circle response</a:t>
            </a:r>
          </a:p>
        </p:txBody>
      </p:sp>
      <p:pic>
        <p:nvPicPr>
          <p:cNvPr id="588" name="Shape 588"/>
          <p:cNvPicPr preferRelativeResize="0"/>
          <p:nvPr/>
        </p:nvPicPr>
        <p:blipFill rotWithShape="1">
          <a:blip r:embed="rId9">
            <a:alphaModFix/>
          </a:blip>
          <a:srcRect/>
          <a:stretch/>
        </p:blipFill>
        <p:spPr>
          <a:xfrm>
            <a:off x="5527011" y="2472778"/>
            <a:ext cx="4989717" cy="1317825"/>
          </a:xfrm>
          <a:prstGeom prst="rect">
            <a:avLst/>
          </a:prstGeom>
          <a:noFill/>
          <a:ln>
            <a:noFill/>
          </a:ln>
        </p:spPr>
      </p:pic>
      <p:sp>
        <p:nvSpPr>
          <p:cNvPr id="589" name="Shape 589"/>
          <p:cNvSpPr/>
          <p:nvPr/>
        </p:nvSpPr>
        <p:spPr>
          <a:xfrm>
            <a:off x="3958014" y="3482111"/>
            <a:ext cx="4317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
        <p:nvSpPr>
          <p:cNvPr id="590" name="Shape 590"/>
          <p:cNvSpPr/>
          <p:nvPr/>
        </p:nvSpPr>
        <p:spPr>
          <a:xfrm>
            <a:off x="9098051" y="3069245"/>
            <a:ext cx="4317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716762481"/>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1885950" y="392113"/>
            <a:ext cx="8362950" cy="923289"/>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2. Increase Developmental Appropriateness</a:t>
            </a:r>
          </a:p>
        </p:txBody>
      </p:sp>
      <p:sp>
        <p:nvSpPr>
          <p:cNvPr id="273" name="Shape 273"/>
          <p:cNvSpPr txBox="1">
            <a:spLocks noGrp="1"/>
          </p:cNvSpPr>
          <p:nvPr>
            <p:ph type="body" idx="1"/>
          </p:nvPr>
        </p:nvSpPr>
        <p:spPr>
          <a:xfrm>
            <a:off x="1885950" y="1600201"/>
            <a:ext cx="8362950" cy="2317517"/>
          </a:xfrm>
          <a:prstGeom prst="rect">
            <a:avLst/>
          </a:prstGeom>
          <a:noFill/>
          <a:ln>
            <a:noFill/>
          </a:ln>
        </p:spPr>
        <p:txBody>
          <a:bodyPr vert="horz" lIns="91425" tIns="45700" rIns="91425" bIns="45700" rtlCol="0" anchor="t" anchorCtr="0">
            <a:spAutoFit/>
          </a:bodyPr>
          <a:lstStyle/>
          <a:p>
            <a:pPr marL="342900" indent="-342900">
              <a:spcBef>
                <a:spcPts val="0"/>
              </a:spcBef>
              <a:buClr>
                <a:schemeClr val="dk1"/>
              </a:buClr>
              <a:buSzPct val="100000"/>
              <a:buFont typeface="Verdana"/>
              <a:buChar char="•"/>
            </a:pPr>
            <a:r>
              <a:rPr lang="en-US" sz="2000">
                <a:solidFill>
                  <a:schemeClr val="dk1"/>
                </a:solidFill>
                <a:latin typeface="Verdana"/>
                <a:ea typeface="Verdana"/>
                <a:cs typeface="Verdana"/>
                <a:sym typeface="Verdana"/>
              </a:rPr>
              <a:t>Instructions</a:t>
            </a:r>
          </a:p>
          <a:p>
            <a:pPr marL="742950" lvl="1" indent="-285750">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Reduce vocabulary level, verbosity</a:t>
            </a:r>
          </a:p>
          <a:p>
            <a:pPr lvl="2">
              <a:spcBef>
                <a:spcPts val="320"/>
              </a:spcBef>
              <a:buClr>
                <a:schemeClr val="dk1"/>
              </a:buClr>
              <a:buSzPct val="100000"/>
              <a:buFont typeface="Verdana"/>
              <a:buChar char="▪"/>
            </a:pPr>
            <a:r>
              <a:rPr lang="en-US" sz="1600">
                <a:solidFill>
                  <a:schemeClr val="dk1"/>
                </a:solidFill>
                <a:latin typeface="Verdana"/>
                <a:ea typeface="Verdana"/>
                <a:cs typeface="Verdana"/>
                <a:sym typeface="Verdana"/>
              </a:rPr>
              <a:t>ceiling items on Similarities</a:t>
            </a:r>
          </a:p>
          <a:p>
            <a:pPr lvl="2">
              <a:spcBef>
                <a:spcPts val="320"/>
              </a:spcBef>
              <a:buClr>
                <a:schemeClr val="dk1"/>
              </a:buClr>
              <a:buSzPct val="100000"/>
              <a:buFont typeface="Verdana"/>
              <a:buChar char="▪"/>
            </a:pPr>
            <a:r>
              <a:rPr lang="en-US" sz="1600">
                <a:solidFill>
                  <a:schemeClr val="dk1"/>
                </a:solidFill>
                <a:latin typeface="Verdana"/>
                <a:ea typeface="Verdana"/>
                <a:cs typeface="Verdana"/>
                <a:sym typeface="Verdana"/>
              </a:rPr>
              <a:t>“Advantages” and other high vocabulary level of items on Comprehension</a:t>
            </a:r>
          </a:p>
          <a:p>
            <a:pPr marL="742950" lvl="1" indent="-285750">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Demonstrate, practice, and teach the task </a:t>
            </a:r>
          </a:p>
          <a:p>
            <a:pPr marL="342900" indent="-342900">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Replace outdated art and items with more current and relevant</a:t>
            </a:r>
          </a:p>
        </p:txBody>
      </p:sp>
      <p:sp>
        <p:nvSpPr>
          <p:cNvPr id="274" name="Shape 274"/>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275" name="Shape 275"/>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Tree>
    <p:extLst>
      <p:ext uri="{BB962C8B-B14F-4D97-AF65-F5344CB8AC3E}">
        <p14:creationId xmlns:p14="http://schemas.microsoft.com/office/powerpoint/2010/main" val="1899758643"/>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Shape 596"/>
          <p:cNvPicPr preferRelativeResize="0"/>
          <p:nvPr/>
        </p:nvPicPr>
        <p:blipFill rotWithShape="1">
          <a:blip r:embed="rId3">
            <a:alphaModFix/>
          </a:blip>
          <a:srcRect/>
          <a:stretch/>
        </p:blipFill>
        <p:spPr>
          <a:xfrm>
            <a:off x="1998780" y="2486025"/>
            <a:ext cx="3182821" cy="1563768"/>
          </a:xfrm>
          <a:prstGeom prst="rect">
            <a:avLst/>
          </a:prstGeom>
          <a:noFill/>
          <a:ln>
            <a:noFill/>
          </a:ln>
        </p:spPr>
      </p:pic>
      <p:sp>
        <p:nvSpPr>
          <p:cNvPr id="597" name="Shape 597"/>
          <p:cNvSpPr txBox="1">
            <a:spLocks noGrp="1"/>
          </p:cNvSpPr>
          <p:nvPr>
            <p:ph type="title"/>
          </p:nvPr>
        </p:nvSpPr>
        <p:spPr>
          <a:xfrm>
            <a:off x="1885950" y="392113"/>
            <a:ext cx="8362950" cy="424691"/>
          </a:xfrm>
          <a:prstGeom prst="rect">
            <a:avLst/>
          </a:prstGeom>
          <a:noFill/>
          <a:ln>
            <a:noFill/>
          </a:ln>
        </p:spPr>
        <p:txBody>
          <a:bodyPr vert="horz" lIns="91425" tIns="45700" rIns="91425" bIns="45700" rtlCol="0" anchor="t" anchorCtr="0">
            <a:spAutoFit/>
          </a:bodyPr>
          <a:lstStyle/>
          <a:p>
            <a:pPr>
              <a:spcBef>
                <a:spcPts val="0"/>
              </a:spcBef>
              <a:buSzPct val="25000"/>
            </a:pPr>
            <a:r>
              <a:rPr lang="en-US" sz="2400" b="1">
                <a:solidFill>
                  <a:srgbClr val="008080"/>
                </a:solidFill>
                <a:latin typeface="Verdana"/>
                <a:ea typeface="Verdana"/>
                <a:cs typeface="Verdana"/>
                <a:sym typeface="Verdana"/>
              </a:rPr>
              <a:t>Picture Concepts Administration and Scoring</a:t>
            </a:r>
          </a:p>
        </p:txBody>
      </p:sp>
      <p:sp>
        <p:nvSpPr>
          <p:cNvPr id="598" name="Shape 598"/>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599" name="Shape 599"/>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
        <p:nvSpPr>
          <p:cNvPr id="600" name="Shape 600"/>
          <p:cNvSpPr txBox="1"/>
          <p:nvPr/>
        </p:nvSpPr>
        <p:spPr>
          <a:xfrm>
            <a:off x="2294030" y="4194694"/>
            <a:ext cx="2313453" cy="830996"/>
          </a:xfrm>
          <a:prstGeom prst="rect">
            <a:avLst/>
          </a:prstGeom>
          <a:noFill/>
          <a:ln>
            <a:noFill/>
          </a:ln>
        </p:spPr>
        <p:txBody>
          <a:bodyPr lIns="91425" tIns="45700" rIns="91425" bIns="45700" anchor="t" anchorCtr="0">
            <a:spAutoFit/>
          </a:bodyPr>
          <a:lstStyle/>
          <a:p>
            <a:pPr algn="ctr">
              <a:buSzPct val="25000"/>
            </a:pPr>
            <a:r>
              <a:rPr lang="en-US" sz="1600">
                <a:solidFill>
                  <a:srgbClr val="FF0000"/>
                </a:solidFill>
                <a:latin typeface="Verdana"/>
                <a:ea typeface="Verdana"/>
                <a:cs typeface="Verdana"/>
                <a:sym typeface="Verdana"/>
              </a:rPr>
              <a:t>Common error alert!</a:t>
            </a:r>
          </a:p>
          <a:p>
            <a:pPr algn="ctr">
              <a:buSzPct val="25000"/>
            </a:pPr>
            <a:r>
              <a:rPr lang="en-US" sz="1600">
                <a:solidFill>
                  <a:srgbClr val="FF0000"/>
                </a:solidFill>
                <a:latin typeface="Verdana"/>
                <a:ea typeface="Verdana"/>
                <a:cs typeface="Verdana"/>
                <a:sym typeface="Verdana"/>
              </a:rPr>
              <a:t>circle responses </a:t>
            </a:r>
          </a:p>
          <a:p>
            <a:pPr algn="ctr">
              <a:buSzPct val="25000"/>
            </a:pPr>
            <a:r>
              <a:rPr lang="en-US" sz="1600">
                <a:solidFill>
                  <a:srgbClr val="FF0000"/>
                </a:solidFill>
                <a:latin typeface="Verdana"/>
                <a:ea typeface="Verdana"/>
                <a:cs typeface="Verdana"/>
                <a:sym typeface="Verdana"/>
              </a:rPr>
              <a:t>for later analysis</a:t>
            </a:r>
          </a:p>
        </p:txBody>
      </p:sp>
      <p:sp>
        <p:nvSpPr>
          <p:cNvPr id="601" name="Shape 601"/>
          <p:cNvSpPr/>
          <p:nvPr/>
        </p:nvSpPr>
        <p:spPr>
          <a:xfrm>
            <a:off x="2981037" y="3426461"/>
            <a:ext cx="3428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
        <p:nvSpPr>
          <p:cNvPr id="602" name="Shape 602"/>
          <p:cNvSpPr/>
          <p:nvPr/>
        </p:nvSpPr>
        <p:spPr>
          <a:xfrm>
            <a:off x="3033453" y="3679768"/>
            <a:ext cx="317500"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pic>
        <p:nvPicPr>
          <p:cNvPr id="603" name="Shape 603"/>
          <p:cNvPicPr preferRelativeResize="0"/>
          <p:nvPr/>
        </p:nvPicPr>
        <p:blipFill rotWithShape="1">
          <a:blip r:embed="rId4">
            <a:alphaModFix/>
          </a:blip>
          <a:srcRect/>
          <a:stretch/>
        </p:blipFill>
        <p:spPr>
          <a:xfrm>
            <a:off x="2189019" y="906261"/>
            <a:ext cx="7847215" cy="1583456"/>
          </a:xfrm>
          <a:prstGeom prst="rect">
            <a:avLst/>
          </a:prstGeom>
          <a:noFill/>
          <a:ln>
            <a:noFill/>
          </a:ln>
        </p:spPr>
      </p:pic>
      <p:sp>
        <p:nvSpPr>
          <p:cNvPr id="604" name="Shape 604"/>
          <p:cNvSpPr txBox="1"/>
          <p:nvPr/>
        </p:nvSpPr>
        <p:spPr>
          <a:xfrm>
            <a:off x="2006140" y="5087390"/>
            <a:ext cx="8405699" cy="1200329"/>
          </a:xfrm>
          <a:prstGeom prst="rect">
            <a:avLst/>
          </a:prstGeom>
          <a:noFill/>
          <a:ln>
            <a:noFill/>
          </a:ln>
        </p:spPr>
        <p:txBody>
          <a:bodyPr lIns="91425" tIns="45700" rIns="91425" bIns="45700" anchor="t" anchorCtr="0">
            <a:spAutoFit/>
          </a:bodyPr>
          <a:lstStyle/>
          <a:p>
            <a:pPr>
              <a:buSzPct val="25000"/>
            </a:pPr>
            <a:r>
              <a:rPr lang="en-US" sz="2400">
                <a:solidFill>
                  <a:schemeClr val="dk1"/>
                </a:solidFill>
                <a:latin typeface="Verdana"/>
                <a:ea typeface="Verdana"/>
                <a:cs typeface="Verdana"/>
                <a:sym typeface="Verdana"/>
              </a:rPr>
              <a:t>Picture Concepts lore: </a:t>
            </a:r>
            <a:r>
              <a:rPr lang="en-US" sz="2400">
                <a:solidFill>
                  <a:srgbClr val="008080"/>
                </a:solidFill>
                <a:latin typeface="Verdana"/>
                <a:ea typeface="Verdana"/>
                <a:cs typeface="Verdana"/>
                <a:sym typeface="Verdana"/>
              </a:rPr>
              <a:t>“Alternate responses penalize </a:t>
            </a:r>
            <a:br>
              <a:rPr lang="en-US" sz="2400">
                <a:solidFill>
                  <a:srgbClr val="008080"/>
                </a:solidFill>
                <a:latin typeface="Verdana"/>
                <a:ea typeface="Verdana"/>
                <a:cs typeface="Verdana"/>
                <a:sym typeface="Verdana"/>
              </a:rPr>
            </a:br>
            <a:r>
              <a:rPr lang="en-US" sz="2400">
                <a:solidFill>
                  <a:srgbClr val="008080"/>
                </a:solidFill>
                <a:latin typeface="Verdana"/>
                <a:ea typeface="Verdana"/>
                <a:cs typeface="Verdana"/>
                <a:sym typeface="Verdana"/>
              </a:rPr>
              <a:t>GT and creative children”</a:t>
            </a:r>
          </a:p>
          <a:p>
            <a:pPr>
              <a:buSzPct val="25000"/>
            </a:pPr>
            <a:r>
              <a:rPr lang="en-US" sz="2400">
                <a:solidFill>
                  <a:srgbClr val="FF0000"/>
                </a:solidFill>
                <a:latin typeface="Verdana"/>
                <a:ea typeface="Verdana"/>
                <a:cs typeface="Verdana"/>
                <a:sym typeface="Verdana"/>
              </a:rPr>
              <a:t>Most frequent admin errors?: _________________</a:t>
            </a:r>
          </a:p>
        </p:txBody>
      </p:sp>
      <p:pic>
        <p:nvPicPr>
          <p:cNvPr id="605" name="Shape 605"/>
          <p:cNvPicPr preferRelativeResize="0"/>
          <p:nvPr/>
        </p:nvPicPr>
        <p:blipFill rotWithShape="1">
          <a:blip r:embed="rId5">
            <a:alphaModFix/>
          </a:blip>
          <a:srcRect/>
          <a:stretch/>
        </p:blipFill>
        <p:spPr>
          <a:xfrm>
            <a:off x="5660362" y="1945526"/>
            <a:ext cx="4107534" cy="1745325"/>
          </a:xfrm>
          <a:prstGeom prst="rect">
            <a:avLst/>
          </a:prstGeom>
          <a:noFill/>
          <a:ln>
            <a:noFill/>
          </a:ln>
        </p:spPr>
      </p:pic>
      <p:pic>
        <p:nvPicPr>
          <p:cNvPr id="606" name="Shape 606"/>
          <p:cNvPicPr preferRelativeResize="0"/>
          <p:nvPr/>
        </p:nvPicPr>
        <p:blipFill rotWithShape="1">
          <a:blip r:embed="rId6">
            <a:alphaModFix/>
          </a:blip>
          <a:srcRect/>
          <a:stretch/>
        </p:blipFill>
        <p:spPr>
          <a:xfrm>
            <a:off x="6005944" y="4185803"/>
            <a:ext cx="3505200" cy="647700"/>
          </a:xfrm>
          <a:prstGeom prst="rect">
            <a:avLst/>
          </a:prstGeom>
          <a:noFill/>
          <a:ln>
            <a:noFill/>
          </a:ln>
        </p:spPr>
      </p:pic>
      <p:sp>
        <p:nvSpPr>
          <p:cNvPr id="607" name="Shape 607"/>
          <p:cNvSpPr/>
          <p:nvPr/>
        </p:nvSpPr>
        <p:spPr>
          <a:xfrm>
            <a:off x="7706822" y="3189316"/>
            <a:ext cx="3428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
        <p:nvSpPr>
          <p:cNvPr id="608" name="Shape 608"/>
          <p:cNvSpPr/>
          <p:nvPr/>
        </p:nvSpPr>
        <p:spPr>
          <a:xfrm>
            <a:off x="7127702" y="2443942"/>
            <a:ext cx="3428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
        <p:nvSpPr>
          <p:cNvPr id="609" name="Shape 609"/>
          <p:cNvSpPr/>
          <p:nvPr/>
        </p:nvSpPr>
        <p:spPr>
          <a:xfrm>
            <a:off x="5850313" y="2862349"/>
            <a:ext cx="342899" cy="649131"/>
          </a:xfrm>
          <a:prstGeom prst="ellipse">
            <a:avLst/>
          </a:prstGeom>
          <a:noFill/>
          <a:ln w="9525" cap="flat">
            <a:solidFill>
              <a:schemeClr val="dk1"/>
            </a:solidFill>
            <a:prstDash val="solid"/>
            <a:round/>
            <a:headEnd type="none" w="med" len="med"/>
            <a:tailEnd type="none" w="med" len="med"/>
          </a:ln>
        </p:spPr>
        <p:txBody>
          <a:bodyPr lIns="91425" tIns="45700" rIns="91425" bIns="45700" anchor="t" anchorCtr="0">
            <a:spAutoFit/>
          </a:bodyPr>
          <a:lstStyle/>
          <a:p>
            <a:pPr>
              <a:buClr>
                <a:schemeClr val="dk1"/>
              </a:buClr>
            </a:pPr>
            <a:endParaRPr sz="24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925681960"/>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1885950" y="392113"/>
            <a:ext cx="8362950" cy="480091"/>
          </a:xfrm>
          <a:prstGeom prst="rect">
            <a:avLst/>
          </a:prstGeom>
          <a:noFill/>
          <a:ln>
            <a:noFill/>
          </a:ln>
        </p:spPr>
        <p:txBody>
          <a:bodyPr vert="horz" lIns="91425" tIns="45700" rIns="91425" bIns="45700" rtlCol="0" anchor="t" anchorCtr="0">
            <a:spAutoFit/>
          </a:bodyPr>
          <a:lstStyle/>
          <a:p>
            <a:pPr>
              <a:spcBef>
                <a:spcPts val="0"/>
              </a:spcBef>
              <a:buSzPct val="25000"/>
            </a:pPr>
            <a:r>
              <a:rPr lang="en-US" sz="2800" b="1">
                <a:solidFill>
                  <a:srgbClr val="008080"/>
                </a:solidFill>
                <a:latin typeface="Verdana"/>
                <a:ea typeface="Verdana"/>
                <a:cs typeface="Verdana"/>
                <a:sym typeface="Verdana"/>
              </a:rPr>
              <a:t>Arithmetic Administration and Scoring</a:t>
            </a:r>
          </a:p>
        </p:txBody>
      </p:sp>
      <p:sp>
        <p:nvSpPr>
          <p:cNvPr id="616" name="Shape 616"/>
          <p:cNvSpPr txBox="1">
            <a:spLocks noGrp="1"/>
          </p:cNvSpPr>
          <p:nvPr>
            <p:ph type="body" idx="1"/>
          </p:nvPr>
        </p:nvSpPr>
        <p:spPr>
          <a:xfrm>
            <a:off x="1885950" y="1219201"/>
            <a:ext cx="8362950" cy="1874319"/>
          </a:xfrm>
          <a:prstGeom prst="rect">
            <a:avLst/>
          </a:prstGeom>
          <a:noFill/>
          <a:ln>
            <a:noFill/>
          </a:ln>
        </p:spPr>
        <p:txBody>
          <a:bodyPr vert="horz" lIns="91425" tIns="45700" rIns="91425" bIns="45700" rtlCol="0" anchor="t" anchorCtr="0">
            <a:spAutoFit/>
          </a:bodyPr>
          <a:lstStyle/>
          <a:p>
            <a:pPr marL="342900" indent="-342900">
              <a:spcBef>
                <a:spcPts val="0"/>
              </a:spcBef>
              <a:buClr>
                <a:schemeClr val="dk1"/>
              </a:buClr>
              <a:buSzPct val="100000"/>
              <a:buFont typeface="Verdana"/>
              <a:buChar char="•"/>
            </a:pPr>
            <a:r>
              <a:rPr lang="en-US" sz="2400">
                <a:solidFill>
                  <a:schemeClr val="dk1"/>
                </a:solidFill>
                <a:latin typeface="Verdana"/>
                <a:ea typeface="Verdana"/>
                <a:cs typeface="Verdana"/>
                <a:sym typeface="Verdana"/>
              </a:rPr>
              <a:t>Cannot repeat: 1-20 (child is told explicitly)</a:t>
            </a:r>
          </a:p>
          <a:p>
            <a:pPr marL="342900" indent="-342900">
              <a:spcBef>
                <a:spcPts val="480"/>
              </a:spcBef>
              <a:buClr>
                <a:schemeClr val="dk1"/>
              </a:buClr>
              <a:buSzPct val="100000"/>
              <a:buFont typeface="Verdana"/>
              <a:buChar char="•"/>
            </a:pPr>
            <a:r>
              <a:rPr lang="en-US" sz="2400">
                <a:solidFill>
                  <a:schemeClr val="dk1"/>
                </a:solidFill>
                <a:latin typeface="Verdana"/>
                <a:ea typeface="Verdana"/>
                <a:cs typeface="Verdana"/>
                <a:sym typeface="Verdana"/>
              </a:rPr>
              <a:t>Can repeat: 21-34 (child is told explicitly)</a:t>
            </a:r>
          </a:p>
          <a:p>
            <a:pPr marL="742950" lvl="1" indent="-285750">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Questions longer, second half</a:t>
            </a:r>
          </a:p>
          <a:p>
            <a:pPr marL="742950" lvl="1" indent="-285750">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Pause timing if repeating</a:t>
            </a:r>
          </a:p>
          <a:p>
            <a:pPr marL="342900" indent="-342900">
              <a:spcBef>
                <a:spcPts val="480"/>
              </a:spcBef>
              <a:buClr>
                <a:schemeClr val="dk1"/>
              </a:buClr>
              <a:buSzPct val="100000"/>
              <a:buFont typeface="Verdana"/>
              <a:buChar char="•"/>
            </a:pPr>
            <a:r>
              <a:rPr lang="en-US" sz="2400">
                <a:solidFill>
                  <a:schemeClr val="dk1"/>
                </a:solidFill>
                <a:latin typeface="Verdana"/>
                <a:ea typeface="Verdana"/>
                <a:cs typeface="Verdana"/>
                <a:sym typeface="Verdana"/>
              </a:rPr>
              <a:t>Process observation ideas...</a:t>
            </a:r>
          </a:p>
        </p:txBody>
      </p:sp>
      <p:sp>
        <p:nvSpPr>
          <p:cNvPr id="617" name="Shape 617"/>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618" name="Shape 618"/>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619" name="Shape 619"/>
          <p:cNvPicPr preferRelativeResize="0"/>
          <p:nvPr/>
        </p:nvPicPr>
        <p:blipFill rotWithShape="1">
          <a:blip r:embed="rId3">
            <a:alphaModFix/>
          </a:blip>
          <a:srcRect/>
          <a:stretch/>
        </p:blipFill>
        <p:spPr>
          <a:xfrm>
            <a:off x="1720946" y="3746329"/>
            <a:ext cx="8440614" cy="1118907"/>
          </a:xfrm>
          <a:prstGeom prst="rect">
            <a:avLst/>
          </a:prstGeom>
          <a:noFill/>
          <a:ln>
            <a:noFill/>
          </a:ln>
        </p:spPr>
      </p:pic>
      <p:pic>
        <p:nvPicPr>
          <p:cNvPr id="620" name="Shape 620"/>
          <p:cNvPicPr preferRelativeResize="0"/>
          <p:nvPr/>
        </p:nvPicPr>
        <p:blipFill rotWithShape="1">
          <a:blip r:embed="rId4">
            <a:alphaModFix/>
          </a:blip>
          <a:srcRect/>
          <a:stretch/>
        </p:blipFill>
        <p:spPr>
          <a:xfrm>
            <a:off x="2310031" y="4918562"/>
            <a:ext cx="2057400" cy="819150"/>
          </a:xfrm>
          <a:prstGeom prst="rect">
            <a:avLst/>
          </a:prstGeom>
          <a:noFill/>
          <a:ln>
            <a:noFill/>
          </a:ln>
        </p:spPr>
      </p:pic>
      <p:pic>
        <p:nvPicPr>
          <p:cNvPr id="621" name="Shape 621"/>
          <p:cNvPicPr preferRelativeResize="0"/>
          <p:nvPr/>
        </p:nvPicPr>
        <p:blipFill rotWithShape="1">
          <a:blip r:embed="rId5">
            <a:alphaModFix/>
          </a:blip>
          <a:srcRect/>
          <a:stretch/>
        </p:blipFill>
        <p:spPr>
          <a:xfrm>
            <a:off x="6720693" y="5201456"/>
            <a:ext cx="2914649" cy="619125"/>
          </a:xfrm>
          <a:prstGeom prst="rect">
            <a:avLst/>
          </a:prstGeom>
          <a:noFill/>
          <a:ln>
            <a:noFill/>
          </a:ln>
        </p:spPr>
      </p:pic>
    </p:spTree>
    <p:extLst>
      <p:ext uri="{BB962C8B-B14F-4D97-AF65-F5344CB8AC3E}">
        <p14:creationId xmlns:p14="http://schemas.microsoft.com/office/powerpoint/2010/main" val="4230461489"/>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1871882" y="124827"/>
            <a:ext cx="8362950" cy="867890"/>
          </a:xfrm>
          <a:prstGeom prst="rect">
            <a:avLst/>
          </a:prstGeom>
          <a:noFill/>
          <a:ln>
            <a:noFill/>
          </a:ln>
        </p:spPr>
        <p:txBody>
          <a:bodyPr vert="horz" lIns="91425" tIns="45700" rIns="91425" bIns="45700" rtlCol="0" anchor="t" anchorCtr="0">
            <a:spAutoFit/>
          </a:bodyPr>
          <a:lstStyle/>
          <a:p>
            <a:pPr>
              <a:spcBef>
                <a:spcPts val="0"/>
              </a:spcBef>
              <a:buSzPct val="25000"/>
            </a:pPr>
            <a:r>
              <a:rPr lang="en-US" sz="2800" b="1">
                <a:solidFill>
                  <a:srgbClr val="008080"/>
                </a:solidFill>
                <a:latin typeface="Verdana"/>
                <a:ea typeface="Verdana"/>
                <a:cs typeface="Verdana"/>
                <a:sym typeface="Verdana"/>
              </a:rPr>
              <a:t>Verbal Comprehension Subtest </a:t>
            </a:r>
            <a:br>
              <a:rPr lang="en-US" sz="2800" b="1">
                <a:solidFill>
                  <a:srgbClr val="008080"/>
                </a:solidFill>
                <a:latin typeface="Verdana"/>
                <a:ea typeface="Verdana"/>
                <a:cs typeface="Verdana"/>
                <a:sym typeface="Verdana"/>
              </a:rPr>
            </a:br>
            <a:r>
              <a:rPr lang="en-US" sz="2800" b="1">
                <a:solidFill>
                  <a:srgbClr val="008080"/>
                </a:solidFill>
                <a:latin typeface="Verdana"/>
                <a:ea typeface="Verdana"/>
                <a:cs typeface="Verdana"/>
                <a:sym typeface="Verdana"/>
              </a:rPr>
              <a:t>Admin and Scoring</a:t>
            </a:r>
          </a:p>
        </p:txBody>
      </p:sp>
      <p:sp>
        <p:nvSpPr>
          <p:cNvPr id="480" name="Shape 480"/>
          <p:cNvSpPr txBox="1">
            <a:spLocks noGrp="1"/>
          </p:cNvSpPr>
          <p:nvPr>
            <p:ph type="body" idx="1"/>
          </p:nvPr>
        </p:nvSpPr>
        <p:spPr>
          <a:xfrm>
            <a:off x="1885950" y="939800"/>
            <a:ext cx="8362950" cy="4851544"/>
          </a:xfrm>
          <a:prstGeom prst="rect">
            <a:avLst/>
          </a:prstGeom>
          <a:noFill/>
          <a:ln>
            <a:noFill/>
          </a:ln>
        </p:spPr>
        <p:txBody>
          <a:bodyPr vert="horz" lIns="91425" tIns="45700" rIns="91425" bIns="45700" rtlCol="0" anchor="t" anchorCtr="0">
            <a:spAutoFit/>
          </a:bodyPr>
          <a:lstStyle/>
          <a:p>
            <a:pPr marL="342900" indent="-215900">
              <a:spcBef>
                <a:spcPts val="0"/>
              </a:spcBef>
              <a:buClr>
                <a:schemeClr val="dk1"/>
              </a:buClr>
              <a:buNone/>
            </a:pPr>
            <a:endParaRPr sz="2000">
              <a:solidFill>
                <a:schemeClr val="dk1"/>
              </a:solidFill>
              <a:latin typeface="Verdana"/>
              <a:ea typeface="Verdana"/>
              <a:cs typeface="Verdana"/>
              <a:sym typeface="Verdana"/>
            </a:endParaRPr>
          </a:p>
          <a:p>
            <a:pPr marL="342900" indent="-342900">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But first...did you know? </a:t>
            </a:r>
            <a:br>
              <a:rPr lang="en-US" sz="2000">
                <a:solidFill>
                  <a:schemeClr val="dk1"/>
                </a:solidFill>
                <a:latin typeface="Verdana"/>
                <a:ea typeface="Verdana"/>
                <a:cs typeface="Verdana"/>
                <a:sym typeface="Verdana"/>
              </a:rPr>
            </a:br>
            <a:r>
              <a:rPr lang="en-US" sz="2000">
                <a:solidFill>
                  <a:schemeClr val="dk1"/>
                </a:solidFill>
                <a:latin typeface="Verdana"/>
                <a:ea typeface="Verdana"/>
                <a:cs typeface="Verdana"/>
                <a:sym typeface="Verdana"/>
              </a:rPr>
              <a:t>Crackback binder</a:t>
            </a:r>
          </a:p>
          <a:p>
            <a:pPr marL="342900" indent="-215900">
              <a:spcBef>
                <a:spcPts val="400"/>
              </a:spcBef>
              <a:buClr>
                <a:schemeClr val="dk1"/>
              </a:buClr>
              <a:buNone/>
            </a:pPr>
            <a:endParaRPr sz="2000">
              <a:solidFill>
                <a:schemeClr val="dk1"/>
              </a:solidFill>
              <a:latin typeface="Verdana"/>
              <a:ea typeface="Verdana"/>
              <a:cs typeface="Verdana"/>
              <a:sym typeface="Verdana"/>
            </a:endParaRPr>
          </a:p>
          <a:p>
            <a:pPr marL="342900" indent="-342900">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No significant changes to administration, just sample responses and queries and shorter discontinues</a:t>
            </a:r>
          </a:p>
          <a:p>
            <a:pPr marL="342900" indent="-342900">
              <a:spcBef>
                <a:spcPts val="360"/>
              </a:spcBef>
              <a:buClr>
                <a:srgbClr val="FF0000"/>
              </a:buClr>
              <a:buSzPct val="100000"/>
              <a:buFont typeface="Verdana"/>
              <a:buChar char="•"/>
            </a:pPr>
            <a:r>
              <a:rPr lang="en-US" sz="1800">
                <a:solidFill>
                  <a:srgbClr val="FF0000"/>
                </a:solidFill>
                <a:latin typeface="Verdana"/>
                <a:ea typeface="Verdana"/>
                <a:cs typeface="Verdana"/>
                <a:sym typeface="Verdana"/>
              </a:rPr>
              <a:t>What does “3 consecutive” mean? </a:t>
            </a:r>
            <a:br>
              <a:rPr lang="en-US" sz="1800">
                <a:solidFill>
                  <a:srgbClr val="FF0000"/>
                </a:solidFill>
                <a:latin typeface="Verdana"/>
                <a:ea typeface="Verdana"/>
                <a:cs typeface="Verdana"/>
                <a:sym typeface="Verdana"/>
              </a:rPr>
            </a:br>
            <a:r>
              <a:rPr lang="en-US" sz="1800">
                <a:solidFill>
                  <a:srgbClr val="FF0000"/>
                </a:solidFill>
                <a:latin typeface="Verdana"/>
                <a:ea typeface="Verdana"/>
                <a:cs typeface="Verdana"/>
                <a:sym typeface="Verdana"/>
              </a:rPr>
              <a:t>A. consecutively numbered? or B. consecutively administered?</a:t>
            </a:r>
          </a:p>
          <a:p>
            <a:pPr marL="342900" indent="-342900">
              <a:spcBef>
                <a:spcPts val="360"/>
              </a:spcBef>
              <a:buClr>
                <a:schemeClr val="dk1"/>
              </a:buClr>
              <a:buSzPct val="100000"/>
              <a:buFont typeface="Verdana"/>
              <a:buChar char="•"/>
            </a:pPr>
            <a:r>
              <a:rPr lang="en-US" sz="1800">
                <a:solidFill>
                  <a:schemeClr val="dk1"/>
                </a:solidFill>
                <a:latin typeface="Verdana"/>
                <a:ea typeface="Verdana"/>
                <a:cs typeface="Verdana"/>
                <a:sym typeface="Verdana"/>
              </a:rPr>
              <a:t>The saga of a sample response with a query...</a:t>
            </a:r>
          </a:p>
          <a:p>
            <a:pPr marL="342900" indent="-342900">
              <a:spcBef>
                <a:spcPts val="360"/>
              </a:spcBef>
              <a:buClr>
                <a:srgbClr val="FF0000"/>
              </a:buClr>
              <a:buSzPct val="100000"/>
              <a:buFont typeface="Verdana"/>
              <a:buChar char="•"/>
            </a:pPr>
            <a:r>
              <a:rPr lang="en-US" sz="1800">
                <a:solidFill>
                  <a:srgbClr val="FF0000"/>
                </a:solidFill>
                <a:latin typeface="Verdana"/>
                <a:ea typeface="Verdana"/>
                <a:cs typeface="Verdana"/>
                <a:sym typeface="Verdana"/>
              </a:rPr>
              <a:t>Most frequent administration error on Wechsler intelligence protocols among experienced and novice examiners:</a:t>
            </a:r>
            <a:br>
              <a:rPr lang="en-US" sz="1800">
                <a:solidFill>
                  <a:srgbClr val="FF0000"/>
                </a:solidFill>
                <a:latin typeface="Verdana"/>
                <a:ea typeface="Verdana"/>
                <a:cs typeface="Verdana"/>
                <a:sym typeface="Verdana"/>
              </a:rPr>
            </a:br>
            <a:r>
              <a:rPr lang="en-US" sz="1800">
                <a:solidFill>
                  <a:srgbClr val="FF0000"/>
                </a:solidFill>
                <a:latin typeface="Verdana"/>
                <a:ea typeface="Verdana"/>
                <a:cs typeface="Verdana"/>
                <a:sym typeface="Verdana"/>
              </a:rPr>
              <a:t>_____________________________</a:t>
            </a:r>
          </a:p>
          <a:p>
            <a:pPr marL="342900" indent="-342900">
              <a:spcBef>
                <a:spcPts val="360"/>
              </a:spcBef>
              <a:buClr>
                <a:srgbClr val="FF0000"/>
              </a:buClr>
              <a:buSzPct val="100000"/>
              <a:buFont typeface="Verdana"/>
              <a:buChar char="•"/>
            </a:pPr>
            <a:r>
              <a:rPr lang="en-US" sz="1800">
                <a:solidFill>
                  <a:srgbClr val="FF0000"/>
                </a:solidFill>
                <a:latin typeface="Verdana"/>
                <a:ea typeface="Verdana"/>
                <a:cs typeface="Verdana"/>
                <a:sym typeface="Verdana"/>
              </a:rPr>
              <a:t>Second most frequent administration error on Wechsler intelligence protocols: </a:t>
            </a:r>
            <a:br>
              <a:rPr lang="en-US" sz="1800">
                <a:solidFill>
                  <a:srgbClr val="FF0000"/>
                </a:solidFill>
                <a:latin typeface="Verdana"/>
                <a:ea typeface="Verdana"/>
                <a:cs typeface="Verdana"/>
                <a:sym typeface="Verdana"/>
              </a:rPr>
            </a:br>
            <a:r>
              <a:rPr lang="en-US" sz="1800">
                <a:solidFill>
                  <a:srgbClr val="FF0000"/>
                </a:solidFill>
                <a:latin typeface="Verdana"/>
                <a:ea typeface="Verdana"/>
                <a:cs typeface="Verdana"/>
                <a:sym typeface="Verdana"/>
              </a:rPr>
              <a:t>_____________________________</a:t>
            </a:r>
          </a:p>
          <a:p>
            <a:pPr marL="342900" indent="-342900">
              <a:spcBef>
                <a:spcPts val="360"/>
              </a:spcBef>
              <a:buClr>
                <a:srgbClr val="FF0000"/>
              </a:buClr>
              <a:buSzPct val="100000"/>
              <a:buFont typeface="Verdana"/>
              <a:buChar char="•"/>
            </a:pPr>
            <a:r>
              <a:rPr lang="en-US" sz="1800">
                <a:solidFill>
                  <a:srgbClr val="FF0000"/>
                </a:solidFill>
                <a:latin typeface="Verdana"/>
                <a:ea typeface="Verdana"/>
                <a:cs typeface="Verdana"/>
                <a:sym typeface="Verdana"/>
              </a:rPr>
              <a:t>Third most frequent administration error on Verbal Comprehension subtests:   _____________________________</a:t>
            </a:r>
          </a:p>
        </p:txBody>
      </p:sp>
      <p:sp>
        <p:nvSpPr>
          <p:cNvPr id="481" name="Shape 481"/>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482" name="Shape 482"/>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483" name="Shape 483"/>
          <p:cNvPicPr preferRelativeResize="0"/>
          <p:nvPr/>
        </p:nvPicPr>
        <p:blipFill rotWithShape="1">
          <a:blip r:embed="rId3">
            <a:alphaModFix/>
          </a:blip>
          <a:srcRect l="30597" t="10199" r="16417" b="18158"/>
          <a:stretch/>
        </p:blipFill>
        <p:spPr>
          <a:xfrm>
            <a:off x="7291754" y="562708"/>
            <a:ext cx="1636931" cy="1659986"/>
          </a:xfrm>
          <a:prstGeom prst="rect">
            <a:avLst/>
          </a:prstGeom>
          <a:noFill/>
          <a:ln>
            <a:noFill/>
          </a:ln>
        </p:spPr>
      </p:pic>
    </p:spTree>
    <p:extLst>
      <p:ext uri="{BB962C8B-B14F-4D97-AF65-F5344CB8AC3E}">
        <p14:creationId xmlns:p14="http://schemas.microsoft.com/office/powerpoint/2010/main" val="2617869667"/>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2101645" y="1297654"/>
            <a:ext cx="4112342" cy="4953623"/>
          </a:xfrm>
          <a:prstGeom prst="rect">
            <a:avLst/>
          </a:prstGeom>
          <a:noFill/>
          <a:ln>
            <a:noFill/>
          </a:ln>
        </p:spPr>
        <p:txBody>
          <a:bodyPr vert="horz" lIns="91425" tIns="45700" rIns="91425" bIns="45700" rtlCol="0" anchor="t" anchorCtr="0">
            <a:spAutoFit/>
          </a:bodyPr>
          <a:lstStyle/>
          <a:p>
            <a:pPr marL="342900" indent="-342900">
              <a:lnSpc>
                <a:spcPct val="80000"/>
              </a:lnSpc>
              <a:spcBef>
                <a:spcPts val="0"/>
              </a:spcBef>
              <a:buClr>
                <a:srgbClr val="008080"/>
              </a:buClr>
              <a:buSzPct val="25000"/>
              <a:buNone/>
            </a:pPr>
            <a:r>
              <a:rPr lang="en-US" sz="2400" b="1">
                <a:solidFill>
                  <a:srgbClr val="008080"/>
                </a:solidFill>
                <a:latin typeface="Verdana"/>
                <a:ea typeface="Verdana"/>
                <a:cs typeface="Verdana"/>
                <a:sym typeface="Verdana"/>
              </a:rPr>
              <a:t>Coding</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Item difficulty consistent </a:t>
            </a:r>
            <a:br>
              <a:rPr lang="en-US" sz="2000">
                <a:solidFill>
                  <a:schemeClr val="dk1"/>
                </a:solidFill>
                <a:latin typeface="Verdana"/>
                <a:ea typeface="Verdana"/>
                <a:cs typeface="Verdana"/>
                <a:sym typeface="Verdana"/>
              </a:rPr>
            </a:br>
            <a:r>
              <a:rPr lang="en-US" sz="2000">
                <a:solidFill>
                  <a:schemeClr val="dk1"/>
                </a:solidFill>
                <a:latin typeface="Verdana"/>
                <a:ea typeface="Verdana"/>
                <a:cs typeface="Verdana"/>
                <a:sym typeface="Verdana"/>
              </a:rPr>
              <a:t>across rows</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Symbols can be written without lifting pencil</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Eliminate rotated versions of the same symbol</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Rotation errors score</a:t>
            </a:r>
          </a:p>
          <a:p>
            <a:pPr marL="342900" indent="-342900">
              <a:lnSpc>
                <a:spcPct val="80000"/>
              </a:lnSpc>
              <a:spcBef>
                <a:spcPts val="480"/>
              </a:spcBef>
              <a:buClr>
                <a:srgbClr val="008080"/>
              </a:buClr>
              <a:buSzPct val="25000"/>
              <a:buNone/>
            </a:pPr>
            <a:r>
              <a:rPr lang="en-US" sz="2400" b="1">
                <a:solidFill>
                  <a:srgbClr val="008080"/>
                </a:solidFill>
                <a:latin typeface="Verdana"/>
                <a:ea typeface="Verdana"/>
                <a:cs typeface="Verdana"/>
                <a:sym typeface="Verdana"/>
              </a:rPr>
              <a:t>Symbol Search</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New symbols</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Set and rotation error scores</a:t>
            </a:r>
          </a:p>
          <a:p>
            <a:pPr marL="342900" indent="-342900">
              <a:lnSpc>
                <a:spcPct val="80000"/>
              </a:lnSpc>
              <a:spcBef>
                <a:spcPts val="480"/>
              </a:spcBef>
              <a:buClr>
                <a:srgbClr val="008080"/>
              </a:buClr>
              <a:buSzPct val="25000"/>
              <a:buNone/>
            </a:pPr>
            <a:r>
              <a:rPr lang="en-US" sz="2400" b="1">
                <a:solidFill>
                  <a:srgbClr val="008080"/>
                </a:solidFill>
                <a:latin typeface="Verdana"/>
                <a:ea typeface="Verdana"/>
                <a:cs typeface="Verdana"/>
                <a:sym typeface="Verdana"/>
              </a:rPr>
              <a:t>Cancellation</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New art</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Designed by quadrant </a:t>
            </a:r>
            <a:br>
              <a:rPr lang="en-US" sz="2000">
                <a:solidFill>
                  <a:schemeClr val="dk1"/>
                </a:solidFill>
                <a:latin typeface="Verdana"/>
                <a:ea typeface="Verdana"/>
                <a:cs typeface="Verdana"/>
                <a:sym typeface="Verdana"/>
              </a:rPr>
            </a:br>
            <a:r>
              <a:rPr lang="en-US" sz="2000">
                <a:solidFill>
                  <a:schemeClr val="dk1"/>
                </a:solidFill>
                <a:latin typeface="Verdana"/>
                <a:ea typeface="Verdana"/>
                <a:cs typeface="Verdana"/>
                <a:sym typeface="Verdana"/>
              </a:rPr>
              <a:t>(target to distracter ratio)</a:t>
            </a:r>
          </a:p>
          <a:p>
            <a:pPr marL="742950" lvl="1" indent="-285750">
              <a:lnSpc>
                <a:spcPct val="80000"/>
              </a:lnSpc>
              <a:spcBef>
                <a:spcPts val="320"/>
              </a:spcBef>
              <a:buClr>
                <a:schemeClr val="dk1"/>
              </a:buClr>
              <a:buNone/>
            </a:pPr>
            <a:endParaRPr sz="1600">
              <a:solidFill>
                <a:schemeClr val="dk1"/>
              </a:solidFill>
              <a:latin typeface="Verdana"/>
              <a:ea typeface="Verdana"/>
              <a:cs typeface="Verdana"/>
              <a:sym typeface="Verdana"/>
            </a:endParaRPr>
          </a:p>
        </p:txBody>
      </p:sp>
      <p:sp>
        <p:nvSpPr>
          <p:cNvPr id="436" name="Shape 436"/>
          <p:cNvSpPr/>
          <p:nvPr/>
        </p:nvSpPr>
        <p:spPr>
          <a:xfrm>
            <a:off x="2038351" y="152401"/>
            <a:ext cx="6564313" cy="954067"/>
          </a:xfrm>
          <a:prstGeom prst="rect">
            <a:avLst/>
          </a:prstGeom>
          <a:noFill/>
          <a:ln>
            <a:noFill/>
          </a:ln>
        </p:spPr>
        <p:txBody>
          <a:bodyPr lIns="91425" tIns="45700" rIns="91425" bIns="45700" anchor="t" anchorCtr="0">
            <a:spAutoFit/>
          </a:bodyPr>
          <a:lstStyle/>
          <a:p>
            <a:pPr>
              <a:buClr>
                <a:srgbClr val="008080"/>
              </a:buClr>
              <a:buSzPct val="25000"/>
            </a:pPr>
            <a:r>
              <a:rPr lang="en-US" sz="2800" b="1">
                <a:solidFill>
                  <a:srgbClr val="008080"/>
                </a:solidFill>
                <a:latin typeface="Verdana"/>
                <a:ea typeface="Verdana"/>
                <a:cs typeface="Verdana"/>
                <a:sym typeface="Verdana"/>
              </a:rPr>
              <a:t>Changes to Retained Processing Speed Subtests</a:t>
            </a:r>
          </a:p>
        </p:txBody>
      </p:sp>
      <p:pic>
        <p:nvPicPr>
          <p:cNvPr id="437" name="Shape 437"/>
          <p:cNvPicPr preferRelativeResize="0"/>
          <p:nvPr/>
        </p:nvPicPr>
        <p:blipFill rotWithShape="1">
          <a:blip r:embed="rId3">
            <a:alphaModFix/>
          </a:blip>
          <a:srcRect/>
          <a:stretch/>
        </p:blipFill>
        <p:spPr>
          <a:xfrm>
            <a:off x="6400800" y="2133600"/>
            <a:ext cx="3548062" cy="2092334"/>
          </a:xfrm>
          <a:prstGeom prst="rect">
            <a:avLst/>
          </a:prstGeom>
          <a:noFill/>
          <a:ln>
            <a:noFill/>
          </a:ln>
        </p:spPr>
      </p:pic>
      <p:pic>
        <p:nvPicPr>
          <p:cNvPr id="438" name="Shape 438"/>
          <p:cNvPicPr preferRelativeResize="0"/>
          <p:nvPr/>
        </p:nvPicPr>
        <p:blipFill rotWithShape="1">
          <a:blip r:embed="rId4">
            <a:alphaModFix/>
          </a:blip>
          <a:srcRect/>
          <a:stretch/>
        </p:blipFill>
        <p:spPr>
          <a:xfrm>
            <a:off x="6173788" y="1295400"/>
            <a:ext cx="4291011" cy="753036"/>
          </a:xfrm>
          <a:prstGeom prst="rect">
            <a:avLst/>
          </a:prstGeom>
          <a:noFill/>
          <a:ln>
            <a:noFill/>
          </a:ln>
        </p:spPr>
      </p:pic>
      <p:sp>
        <p:nvSpPr>
          <p:cNvPr id="439" name="Shape 439"/>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Clr>
                <a:srgbClr val="808080"/>
              </a:buClr>
              <a:buSzPct val="25000"/>
            </a:pPr>
            <a:r>
              <a:rPr lang="en-US"/>
              <a:t> </a:t>
            </a:r>
          </a:p>
        </p:txBody>
      </p:sp>
      <p:sp>
        <p:nvSpPr>
          <p:cNvPr id="440" name="Shape 440"/>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pic>
        <p:nvPicPr>
          <p:cNvPr id="441" name="Shape 441"/>
          <p:cNvPicPr preferRelativeResize="0"/>
          <p:nvPr/>
        </p:nvPicPr>
        <p:blipFill rotWithShape="1">
          <a:blip r:embed="rId5">
            <a:alphaModFix/>
          </a:blip>
          <a:srcRect/>
          <a:stretch/>
        </p:blipFill>
        <p:spPr>
          <a:xfrm>
            <a:off x="6490494" y="4301702"/>
            <a:ext cx="3657600" cy="1946697"/>
          </a:xfrm>
          <a:prstGeom prst="rect">
            <a:avLst/>
          </a:prstGeom>
          <a:noFill/>
          <a:ln>
            <a:noFill/>
          </a:ln>
        </p:spPr>
      </p:pic>
    </p:spTree>
    <p:extLst>
      <p:ext uri="{BB962C8B-B14F-4D97-AF65-F5344CB8AC3E}">
        <p14:creationId xmlns:p14="http://schemas.microsoft.com/office/powerpoint/2010/main" val="3176247585"/>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1998662" y="1430339"/>
            <a:ext cx="7450136" cy="2892033"/>
          </a:xfrm>
          <a:prstGeom prst="rect">
            <a:avLst/>
          </a:prstGeom>
          <a:noFill/>
          <a:ln>
            <a:noFill/>
          </a:ln>
        </p:spPr>
        <p:txBody>
          <a:bodyPr vert="horz" lIns="91425" tIns="45700" rIns="91425" bIns="45700" rtlCol="0" anchor="t" anchorCtr="0">
            <a:spAutoFit/>
          </a:bodyPr>
          <a:lstStyle/>
          <a:p>
            <a:pPr marL="342900" indent="-342900">
              <a:lnSpc>
                <a:spcPct val="80000"/>
              </a:lnSpc>
              <a:spcBef>
                <a:spcPts val="0"/>
              </a:spcBef>
              <a:buClr>
                <a:schemeClr val="dk1"/>
              </a:buClr>
              <a:buNone/>
            </a:pPr>
            <a:endParaRPr sz="2400" b="1">
              <a:solidFill>
                <a:srgbClr val="008080"/>
              </a:solidFill>
              <a:latin typeface="Verdana"/>
              <a:ea typeface="Verdana"/>
              <a:cs typeface="Verdana"/>
              <a:sym typeface="Verdana"/>
            </a:endParaRPr>
          </a:p>
          <a:p>
            <a:pPr marL="342900" indent="-342900">
              <a:lnSpc>
                <a:spcPct val="80000"/>
              </a:lnSpc>
              <a:spcBef>
                <a:spcPts val="480"/>
              </a:spcBef>
              <a:buClr>
                <a:srgbClr val="008080"/>
              </a:buClr>
              <a:buSzPct val="25000"/>
              <a:buNone/>
            </a:pPr>
            <a:r>
              <a:rPr lang="en-US" sz="2400" b="1">
                <a:solidFill>
                  <a:srgbClr val="008080"/>
                </a:solidFill>
                <a:latin typeface="Verdana"/>
                <a:ea typeface="Verdana"/>
                <a:cs typeface="Verdana"/>
                <a:sym typeface="Verdana"/>
              </a:rPr>
              <a:t>Digit Span</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Added trial to Forward ceiling</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Added some trials for gradient</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Added new Sequencing task</a:t>
            </a:r>
            <a:r>
              <a:rPr lang="en-US" sz="1200">
                <a:solidFill>
                  <a:schemeClr val="dk1"/>
                </a:solidFill>
                <a:latin typeface="Verdana"/>
                <a:ea typeface="Verdana"/>
                <a:cs typeface="Verdana"/>
                <a:sym typeface="Verdana"/>
              </a:rPr>
              <a:t> </a:t>
            </a:r>
          </a:p>
          <a:p>
            <a:pPr marL="342900" indent="-342900">
              <a:lnSpc>
                <a:spcPct val="80000"/>
              </a:lnSpc>
              <a:spcBef>
                <a:spcPts val="480"/>
              </a:spcBef>
              <a:buClr>
                <a:schemeClr val="dk1"/>
              </a:buClr>
              <a:buNone/>
            </a:pPr>
            <a:endParaRPr sz="2400" b="1">
              <a:solidFill>
                <a:srgbClr val="008080"/>
              </a:solidFill>
              <a:latin typeface="Verdana"/>
              <a:ea typeface="Verdana"/>
              <a:cs typeface="Verdana"/>
              <a:sym typeface="Verdana"/>
            </a:endParaRPr>
          </a:p>
          <a:p>
            <a:pPr marL="342900" indent="-342900">
              <a:lnSpc>
                <a:spcPct val="80000"/>
              </a:lnSpc>
              <a:spcBef>
                <a:spcPts val="480"/>
              </a:spcBef>
              <a:buClr>
                <a:srgbClr val="008080"/>
              </a:buClr>
              <a:buSzPct val="25000"/>
              <a:buNone/>
            </a:pPr>
            <a:r>
              <a:rPr lang="en-US" sz="2400" b="1">
                <a:solidFill>
                  <a:srgbClr val="008080"/>
                </a:solidFill>
                <a:latin typeface="Verdana"/>
                <a:ea typeface="Verdana"/>
                <a:cs typeface="Verdana"/>
                <a:sym typeface="Verdana"/>
              </a:rPr>
              <a:t>Letter-Number Sequencing</a:t>
            </a:r>
          </a:p>
          <a:p>
            <a:pPr marL="342900" indent="-342900">
              <a:lnSpc>
                <a:spcPct val="80000"/>
              </a:lnSpc>
              <a:spcBef>
                <a:spcPts val="400"/>
              </a:spcBef>
              <a:buClr>
                <a:schemeClr val="dk1"/>
              </a:buClr>
              <a:buSzPct val="100000"/>
              <a:buFont typeface="Verdana"/>
              <a:buChar char="•"/>
            </a:pPr>
            <a:r>
              <a:rPr lang="en-US" sz="2000">
                <a:solidFill>
                  <a:schemeClr val="dk1"/>
                </a:solidFill>
                <a:latin typeface="Verdana"/>
                <a:ea typeface="Verdana"/>
                <a:cs typeface="Verdana"/>
                <a:sym typeface="Verdana"/>
              </a:rPr>
              <a:t>Teaching modified for floor</a:t>
            </a:r>
          </a:p>
          <a:p>
            <a:pPr marL="742950" lvl="1" indent="-285750">
              <a:lnSpc>
                <a:spcPct val="80000"/>
              </a:lnSpc>
              <a:spcBef>
                <a:spcPts val="320"/>
              </a:spcBef>
              <a:buClr>
                <a:schemeClr val="dk1"/>
              </a:buClr>
              <a:buNone/>
            </a:pPr>
            <a:endParaRPr sz="1600">
              <a:solidFill>
                <a:schemeClr val="dk1"/>
              </a:solidFill>
              <a:latin typeface="Verdana"/>
              <a:ea typeface="Verdana"/>
              <a:cs typeface="Verdana"/>
              <a:sym typeface="Verdana"/>
            </a:endParaRPr>
          </a:p>
        </p:txBody>
      </p:sp>
      <p:sp>
        <p:nvSpPr>
          <p:cNvPr id="427" name="Shape 427"/>
          <p:cNvSpPr/>
          <p:nvPr/>
        </p:nvSpPr>
        <p:spPr>
          <a:xfrm>
            <a:off x="2038351" y="152401"/>
            <a:ext cx="6564313" cy="954067"/>
          </a:xfrm>
          <a:prstGeom prst="rect">
            <a:avLst/>
          </a:prstGeom>
          <a:noFill/>
          <a:ln>
            <a:noFill/>
          </a:ln>
        </p:spPr>
        <p:txBody>
          <a:bodyPr lIns="91425" tIns="45700" rIns="91425" bIns="45700" anchor="t" anchorCtr="0">
            <a:spAutoFit/>
          </a:bodyPr>
          <a:lstStyle/>
          <a:p>
            <a:pPr>
              <a:buClr>
                <a:srgbClr val="008080"/>
              </a:buClr>
              <a:buSzPct val="25000"/>
            </a:pPr>
            <a:r>
              <a:rPr lang="en-US" sz="2800" b="1">
                <a:solidFill>
                  <a:srgbClr val="008080"/>
                </a:solidFill>
                <a:latin typeface="Verdana"/>
                <a:ea typeface="Verdana"/>
                <a:cs typeface="Verdana"/>
                <a:sym typeface="Verdana"/>
              </a:rPr>
              <a:t>Changes to Retained </a:t>
            </a:r>
            <a:br>
              <a:rPr lang="en-US" sz="2800" b="1">
                <a:solidFill>
                  <a:srgbClr val="008080"/>
                </a:solidFill>
                <a:latin typeface="Verdana"/>
                <a:ea typeface="Verdana"/>
                <a:cs typeface="Verdana"/>
                <a:sym typeface="Verdana"/>
              </a:rPr>
            </a:br>
            <a:r>
              <a:rPr lang="en-US" sz="2800" b="1">
                <a:solidFill>
                  <a:srgbClr val="008080"/>
                </a:solidFill>
                <a:latin typeface="Verdana"/>
                <a:ea typeface="Verdana"/>
                <a:cs typeface="Verdana"/>
                <a:sym typeface="Verdana"/>
              </a:rPr>
              <a:t>Working Memory Subtests</a:t>
            </a:r>
          </a:p>
        </p:txBody>
      </p:sp>
      <p:sp>
        <p:nvSpPr>
          <p:cNvPr id="428" name="Shape 428"/>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Clr>
                <a:srgbClr val="808080"/>
              </a:buClr>
              <a:buSzPct val="25000"/>
            </a:pPr>
            <a:r>
              <a:rPr lang="en-US"/>
              <a:t> </a:t>
            </a:r>
          </a:p>
        </p:txBody>
      </p:sp>
      <p:sp>
        <p:nvSpPr>
          <p:cNvPr id="429" name="Shape 429"/>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Tree>
    <p:extLst>
      <p:ext uri="{BB962C8B-B14F-4D97-AF65-F5344CB8AC3E}">
        <p14:creationId xmlns:p14="http://schemas.microsoft.com/office/powerpoint/2010/main" val="4066212102"/>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2057401" y="1312862"/>
            <a:ext cx="8381999" cy="4268308"/>
          </a:xfrm>
          <a:prstGeom prst="rect">
            <a:avLst/>
          </a:prstGeom>
          <a:noFill/>
          <a:ln>
            <a:noFill/>
          </a:ln>
        </p:spPr>
        <p:txBody>
          <a:bodyPr vert="horz" lIns="91425" tIns="45700" rIns="91425" bIns="45700" rtlCol="0" anchor="t" anchorCtr="0">
            <a:spAutoFit/>
          </a:bodyPr>
          <a:lstStyle/>
          <a:p>
            <a:pPr marL="0" indent="0">
              <a:lnSpc>
                <a:spcPct val="80000"/>
              </a:lnSpc>
              <a:spcBef>
                <a:spcPts val="0"/>
              </a:spcBef>
              <a:buClr>
                <a:srgbClr val="008080"/>
              </a:buClr>
              <a:buSzPct val="25000"/>
              <a:buNone/>
            </a:pPr>
            <a:r>
              <a:rPr lang="en-US" sz="2400" b="1">
                <a:solidFill>
                  <a:srgbClr val="008080"/>
                </a:solidFill>
                <a:latin typeface="Verdana"/>
                <a:ea typeface="Verdana"/>
                <a:cs typeface="Verdana"/>
                <a:sym typeface="Verdana"/>
              </a:rPr>
              <a:t>Similarities</a:t>
            </a:r>
          </a:p>
          <a:p>
            <a:pPr marL="0" indent="0">
              <a:lnSpc>
                <a:spcPct val="80000"/>
              </a:lnSpc>
              <a:spcBef>
                <a:spcPts val="480"/>
              </a:spcBef>
              <a:buClr>
                <a:srgbClr val="008080"/>
              </a:buClr>
              <a:buSzPct val="25000"/>
              <a:buNone/>
            </a:pPr>
            <a:r>
              <a:rPr lang="en-US" sz="2400" b="1">
                <a:solidFill>
                  <a:srgbClr val="008080"/>
                </a:solidFill>
                <a:latin typeface="Verdana"/>
                <a:ea typeface="Verdana"/>
                <a:cs typeface="Verdana"/>
                <a:sym typeface="Verdana"/>
              </a:rPr>
              <a:t>Vocabulary</a:t>
            </a:r>
          </a:p>
          <a:p>
            <a:pPr marL="0" indent="0">
              <a:lnSpc>
                <a:spcPct val="80000"/>
              </a:lnSpc>
              <a:spcBef>
                <a:spcPts val="480"/>
              </a:spcBef>
              <a:buClr>
                <a:srgbClr val="008080"/>
              </a:buClr>
              <a:buSzPct val="25000"/>
              <a:buNone/>
            </a:pPr>
            <a:r>
              <a:rPr lang="en-US" sz="2400" b="1">
                <a:solidFill>
                  <a:srgbClr val="008080"/>
                </a:solidFill>
                <a:latin typeface="Verdana"/>
                <a:ea typeface="Verdana"/>
                <a:cs typeface="Verdana"/>
                <a:sym typeface="Verdana"/>
              </a:rPr>
              <a:t>Information</a:t>
            </a:r>
          </a:p>
          <a:p>
            <a:pPr marL="0" indent="0">
              <a:lnSpc>
                <a:spcPct val="80000"/>
              </a:lnSpc>
              <a:spcBef>
                <a:spcPts val="480"/>
              </a:spcBef>
              <a:buClr>
                <a:srgbClr val="008080"/>
              </a:buClr>
              <a:buSzPct val="25000"/>
              <a:buNone/>
            </a:pPr>
            <a:r>
              <a:rPr lang="en-US" sz="2400" b="1">
                <a:solidFill>
                  <a:srgbClr val="008080"/>
                </a:solidFill>
                <a:latin typeface="Verdana"/>
                <a:ea typeface="Verdana"/>
                <a:cs typeface="Verdana"/>
                <a:sym typeface="Verdana"/>
              </a:rPr>
              <a:t>Comprehension</a:t>
            </a:r>
          </a:p>
          <a:p>
            <a:pPr marL="742950" lvl="1" indent="-285750">
              <a:lnSpc>
                <a:spcPct val="80000"/>
              </a:lnSpc>
              <a:spcBef>
                <a:spcPts val="400"/>
              </a:spcBef>
              <a:buClr>
                <a:schemeClr val="dk1"/>
              </a:buClr>
              <a:buSzPct val="150000"/>
              <a:buFont typeface="Verdana"/>
              <a:buChar char="•"/>
            </a:pPr>
            <a:r>
              <a:rPr lang="en-US" sz="2000">
                <a:solidFill>
                  <a:schemeClr val="dk1"/>
                </a:solidFill>
                <a:latin typeface="Verdana"/>
                <a:ea typeface="Verdana"/>
                <a:cs typeface="Verdana"/>
                <a:sym typeface="Verdana"/>
              </a:rPr>
              <a:t>Revised scoring rules with data-based queries</a:t>
            </a:r>
          </a:p>
          <a:p>
            <a:pPr marL="742950" lvl="1" indent="-285750">
              <a:lnSpc>
                <a:spcPct val="80000"/>
              </a:lnSpc>
              <a:spcBef>
                <a:spcPts val="400"/>
              </a:spcBef>
              <a:buClr>
                <a:schemeClr val="dk1"/>
              </a:buClr>
              <a:buSzPct val="150000"/>
              <a:buFont typeface="Verdana"/>
              <a:buChar char="•"/>
            </a:pPr>
            <a:r>
              <a:rPr lang="en-US" sz="2000">
                <a:solidFill>
                  <a:schemeClr val="dk1"/>
                </a:solidFill>
                <a:latin typeface="Verdana"/>
                <a:ea typeface="Verdana"/>
                <a:cs typeface="Verdana"/>
                <a:sym typeface="Verdana"/>
              </a:rPr>
              <a:t>Reviewed vocabulary level (no more “</a:t>
            </a:r>
            <a:r>
              <a:rPr lang="en-US" sz="2000" i="1">
                <a:solidFill>
                  <a:schemeClr val="dk1"/>
                </a:solidFill>
                <a:latin typeface="Verdana"/>
                <a:ea typeface="Verdana"/>
                <a:cs typeface="Verdana"/>
                <a:sym typeface="Verdana"/>
              </a:rPr>
              <a:t>advantages”</a:t>
            </a:r>
            <a:r>
              <a:rPr lang="en-US" sz="2000">
                <a:solidFill>
                  <a:schemeClr val="dk1"/>
                </a:solidFill>
                <a:latin typeface="Verdana"/>
                <a:ea typeface="Verdana"/>
                <a:cs typeface="Verdana"/>
                <a:sym typeface="Verdana"/>
              </a:rPr>
              <a:t>)</a:t>
            </a:r>
          </a:p>
          <a:p>
            <a:pPr marL="742950" lvl="1" indent="-285750">
              <a:lnSpc>
                <a:spcPct val="80000"/>
              </a:lnSpc>
              <a:spcBef>
                <a:spcPts val="400"/>
              </a:spcBef>
              <a:buClr>
                <a:schemeClr val="dk1"/>
              </a:buClr>
              <a:buSzPct val="150000"/>
              <a:buFont typeface="Verdana"/>
              <a:buChar char="•"/>
            </a:pPr>
            <a:r>
              <a:rPr lang="en-US" sz="2000">
                <a:solidFill>
                  <a:schemeClr val="dk1"/>
                </a:solidFill>
                <a:latin typeface="Verdana"/>
                <a:ea typeface="Verdana"/>
                <a:cs typeface="Verdana"/>
                <a:sym typeface="Verdana"/>
              </a:rPr>
              <a:t>New, contemporary item content </a:t>
            </a:r>
          </a:p>
          <a:p>
            <a:pPr marL="742950" lvl="1" indent="-285750">
              <a:lnSpc>
                <a:spcPct val="80000"/>
              </a:lnSpc>
              <a:spcBef>
                <a:spcPts val="400"/>
              </a:spcBef>
              <a:buClr>
                <a:schemeClr val="dk1"/>
              </a:buClr>
              <a:buSzPct val="150000"/>
              <a:buFont typeface="Verdana"/>
              <a:buChar char="•"/>
            </a:pPr>
            <a:r>
              <a:rPr lang="en-US" sz="2000">
                <a:solidFill>
                  <a:schemeClr val="dk1"/>
                </a:solidFill>
                <a:latin typeface="Verdana"/>
                <a:ea typeface="Verdana"/>
                <a:cs typeface="Verdana"/>
                <a:sym typeface="Verdana"/>
              </a:rPr>
              <a:t>Updated art with increased international portability</a:t>
            </a:r>
          </a:p>
          <a:p>
            <a:pPr marL="742950" lvl="1" indent="-95250">
              <a:lnSpc>
                <a:spcPct val="80000"/>
              </a:lnSpc>
              <a:spcBef>
                <a:spcPts val="400"/>
              </a:spcBef>
              <a:buClr>
                <a:schemeClr val="dk1"/>
              </a:buClr>
              <a:buNone/>
            </a:pPr>
            <a:endParaRPr sz="2000">
              <a:solidFill>
                <a:schemeClr val="dk1"/>
              </a:solidFill>
              <a:latin typeface="Verdana"/>
              <a:ea typeface="Verdana"/>
              <a:cs typeface="Verdana"/>
              <a:sym typeface="Verdana"/>
            </a:endParaRPr>
          </a:p>
          <a:p>
            <a:pPr marL="457200" lvl="1" indent="0" algn="ctr">
              <a:lnSpc>
                <a:spcPct val="80000"/>
              </a:lnSpc>
              <a:spcBef>
                <a:spcPts val="480"/>
              </a:spcBef>
              <a:buClr>
                <a:schemeClr val="dk1"/>
              </a:buClr>
              <a:buNone/>
            </a:pPr>
            <a:endParaRPr b="1">
              <a:solidFill>
                <a:srgbClr val="008080"/>
              </a:solidFill>
              <a:latin typeface="Verdana"/>
              <a:ea typeface="Verdana"/>
              <a:cs typeface="Verdana"/>
              <a:sym typeface="Verdana"/>
            </a:endParaRPr>
          </a:p>
          <a:p>
            <a:pPr marL="457200" lvl="1" indent="0">
              <a:lnSpc>
                <a:spcPct val="80000"/>
              </a:lnSpc>
              <a:spcBef>
                <a:spcPts val="480"/>
              </a:spcBef>
              <a:buClr>
                <a:srgbClr val="008080"/>
              </a:buClr>
              <a:buSzPct val="25000"/>
              <a:buNone/>
            </a:pPr>
            <a:r>
              <a:rPr lang="en-US" b="1">
                <a:solidFill>
                  <a:srgbClr val="008080"/>
                </a:solidFill>
                <a:latin typeface="Verdana"/>
                <a:ea typeface="Verdana"/>
                <a:cs typeface="Verdana"/>
                <a:sym typeface="Verdana"/>
              </a:rPr>
              <a:t>*“Why do people use passwords?”</a:t>
            </a:r>
          </a:p>
          <a:p>
            <a:pPr marL="457200" lvl="1" indent="0">
              <a:lnSpc>
                <a:spcPct val="80000"/>
              </a:lnSpc>
              <a:spcBef>
                <a:spcPts val="480"/>
              </a:spcBef>
              <a:buClr>
                <a:schemeClr val="dk1"/>
              </a:buClr>
              <a:buNone/>
            </a:pPr>
            <a:endParaRPr b="1">
              <a:solidFill>
                <a:srgbClr val="008080"/>
              </a:solidFill>
              <a:latin typeface="Verdana"/>
              <a:ea typeface="Verdana"/>
              <a:cs typeface="Verdana"/>
              <a:sym typeface="Verdana"/>
            </a:endParaRPr>
          </a:p>
          <a:p>
            <a:pPr marL="742950" lvl="1" indent="-285750">
              <a:lnSpc>
                <a:spcPct val="80000"/>
              </a:lnSpc>
              <a:spcBef>
                <a:spcPts val="320"/>
              </a:spcBef>
              <a:buClr>
                <a:schemeClr val="dk1"/>
              </a:buClr>
              <a:buNone/>
            </a:pPr>
            <a:endParaRPr sz="1600">
              <a:solidFill>
                <a:schemeClr val="dk1"/>
              </a:solidFill>
              <a:latin typeface="Verdana"/>
              <a:ea typeface="Verdana"/>
              <a:cs typeface="Verdana"/>
              <a:sym typeface="Verdana"/>
            </a:endParaRPr>
          </a:p>
        </p:txBody>
      </p:sp>
      <p:sp>
        <p:nvSpPr>
          <p:cNvPr id="404" name="Shape 404"/>
          <p:cNvSpPr/>
          <p:nvPr/>
        </p:nvSpPr>
        <p:spPr>
          <a:xfrm>
            <a:off x="1949451" y="152401"/>
            <a:ext cx="8718549" cy="954067"/>
          </a:xfrm>
          <a:prstGeom prst="rect">
            <a:avLst/>
          </a:prstGeom>
          <a:noFill/>
          <a:ln>
            <a:noFill/>
          </a:ln>
        </p:spPr>
        <p:txBody>
          <a:bodyPr lIns="91425" tIns="45700" rIns="91425" bIns="45700" anchor="t" anchorCtr="0">
            <a:spAutoFit/>
          </a:bodyPr>
          <a:lstStyle/>
          <a:p>
            <a:pPr>
              <a:buClr>
                <a:srgbClr val="008080"/>
              </a:buClr>
              <a:buSzPct val="25000"/>
            </a:pPr>
            <a:r>
              <a:rPr lang="en-US" sz="2800" b="1">
                <a:solidFill>
                  <a:srgbClr val="008080"/>
                </a:solidFill>
                <a:latin typeface="Verdana"/>
                <a:ea typeface="Verdana"/>
                <a:cs typeface="Verdana"/>
                <a:sym typeface="Verdana"/>
              </a:rPr>
              <a:t>Changes to Retained </a:t>
            </a:r>
          </a:p>
          <a:p>
            <a:pPr>
              <a:buClr>
                <a:srgbClr val="008080"/>
              </a:buClr>
              <a:buSzPct val="25000"/>
            </a:pPr>
            <a:r>
              <a:rPr lang="en-US" sz="2800" b="1">
                <a:solidFill>
                  <a:srgbClr val="008080"/>
                </a:solidFill>
                <a:latin typeface="Verdana"/>
                <a:ea typeface="Verdana"/>
                <a:cs typeface="Verdana"/>
                <a:sym typeface="Verdana"/>
              </a:rPr>
              <a:t>Verbal Comprehension Subtests</a:t>
            </a:r>
          </a:p>
        </p:txBody>
      </p:sp>
      <p:sp>
        <p:nvSpPr>
          <p:cNvPr id="405" name="Shape 405"/>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Clr>
                <a:srgbClr val="808080"/>
              </a:buClr>
              <a:buSzPct val="25000"/>
            </a:pPr>
            <a:r>
              <a:rPr lang="en-US"/>
              <a:t> </a:t>
            </a:r>
          </a:p>
        </p:txBody>
      </p:sp>
      <p:sp>
        <p:nvSpPr>
          <p:cNvPr id="406" name="Shape 406"/>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
        <p:nvSpPr>
          <p:cNvPr id="407" name="Shape 407"/>
          <p:cNvSpPr/>
          <p:nvPr/>
        </p:nvSpPr>
        <p:spPr>
          <a:xfrm>
            <a:off x="1955800" y="5371469"/>
            <a:ext cx="7823199" cy="338554"/>
          </a:xfrm>
          <a:prstGeom prst="rect">
            <a:avLst/>
          </a:prstGeom>
          <a:noFill/>
          <a:ln>
            <a:noFill/>
          </a:ln>
        </p:spPr>
        <p:txBody>
          <a:bodyPr lIns="91425" tIns="45700" rIns="91425" bIns="45700" anchor="t" anchorCtr="0">
            <a:spAutoFit/>
          </a:bodyPr>
          <a:lstStyle/>
          <a:p>
            <a:pPr algn="ctr">
              <a:buClr>
                <a:srgbClr val="008080"/>
              </a:buClr>
              <a:buSzPct val="25000"/>
            </a:pPr>
            <a:r>
              <a:rPr lang="en-US" sz="1600" b="1">
                <a:solidFill>
                  <a:srgbClr val="008080"/>
                </a:solidFill>
                <a:latin typeface="Verdana"/>
                <a:ea typeface="Verdana"/>
                <a:cs typeface="Verdana"/>
                <a:sym typeface="Verdana"/>
              </a:rPr>
              <a:t>*all items and item images are fake to protect the innocent</a:t>
            </a:r>
          </a:p>
        </p:txBody>
      </p:sp>
    </p:spTree>
    <p:extLst>
      <p:ext uri="{BB962C8B-B14F-4D97-AF65-F5344CB8AC3E}">
        <p14:creationId xmlns:p14="http://schemas.microsoft.com/office/powerpoint/2010/main" val="944464141"/>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885950" y="392114"/>
            <a:ext cx="8362950" cy="674687"/>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Calibri"/>
              <a:buNone/>
              <a:defRPr sz="2800" b="1"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altLang="en-US" sz="2600" dirty="0"/>
              <a:t>Subtest Reliability (good to excellent)</a:t>
            </a:r>
          </a:p>
        </p:txBody>
      </p:sp>
      <p:graphicFrame>
        <p:nvGraphicFramePr>
          <p:cNvPr id="5" name="Group 239"/>
          <p:cNvGraphicFramePr>
            <a:graphicFrameLocks/>
          </p:cNvGraphicFramePr>
          <p:nvPr>
            <p:extLst/>
          </p:nvPr>
        </p:nvGraphicFramePr>
        <p:xfrm>
          <a:off x="2438401" y="1066801"/>
          <a:ext cx="6438899" cy="5370101"/>
        </p:xfrm>
        <a:graphic>
          <a:graphicData uri="http://schemas.openxmlformats.org/drawingml/2006/table">
            <a:tbl>
              <a:tblPr/>
              <a:tblGrid>
                <a:gridCol w="3594929">
                  <a:extLst>
                    <a:ext uri="{9D8B030D-6E8A-4147-A177-3AD203B41FA5}">
                      <a16:colId xmlns="" xmlns:a16="http://schemas.microsoft.com/office/drawing/2014/main" val="20000"/>
                    </a:ext>
                  </a:extLst>
                </a:gridCol>
                <a:gridCol w="2843970">
                  <a:extLst>
                    <a:ext uri="{9D8B030D-6E8A-4147-A177-3AD203B41FA5}">
                      <a16:colId xmlns="" xmlns:a16="http://schemas.microsoft.com/office/drawing/2014/main" val="20001"/>
                    </a:ext>
                  </a:extLst>
                </a:gridCol>
              </a:tblGrid>
              <a:tr h="373826">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mj-lt"/>
                          <a:ea typeface="ＭＳ Ｐゴシック" pitchFamily="34" charset="-128"/>
                        </a:rPr>
                        <a:t>Subtest</a:t>
                      </a:r>
                    </a:p>
                  </a:txBody>
                  <a:tcPr marL="91445" marR="91445" marT="18292" marB="18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mj-lt"/>
                          <a:ea typeface="ＭＳ Ｐゴシック" pitchFamily="34" charset="-128"/>
                        </a:rPr>
                        <a:t>Internal Consistency Reliability</a:t>
                      </a:r>
                    </a:p>
                  </a:txBody>
                  <a:tcPr marL="91445" marR="91445" marT="18292" marB="18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Similarities</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Vocabulary</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Information</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Comprehension</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Block Design</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Visual Puzzles</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Matrix Reasoning</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Figure Weights</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 xmlns:a16="http://schemas.microsoft.com/office/drawing/2014/main" val="10008"/>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Picture Concepts</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Arithmetic</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 xmlns:a16="http://schemas.microsoft.com/office/drawing/2014/main" val="10010"/>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Digit Span</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 xmlns:a16="http://schemas.microsoft.com/office/drawing/2014/main" val="10011"/>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Picture Span</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2"/>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Letter-Number Sequencing</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3"/>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Coding*</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4"/>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Symbol Search*</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5"/>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Cancellation*</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mj-lt"/>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6"/>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Naming Speed Literacy*</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.86</a:t>
                      </a:r>
                    </a:p>
                  </a:txBody>
                  <a:tcPr marL="91445" marR="91445" marT="18292" marB="18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7"/>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Naming Speed Quantity*</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.83</a:t>
                      </a:r>
                    </a:p>
                  </a:txBody>
                  <a:tcPr marL="91445" marR="91445" marT="18292" marB="18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8"/>
                  </a:ext>
                </a:extLst>
              </a:tr>
              <a:tr h="22058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Immediate Symbol Translation*</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.88</a:t>
                      </a:r>
                    </a:p>
                  </a:txBody>
                  <a:tcPr marL="91445" marR="91445" marT="18292" marB="18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9"/>
                  </a:ext>
                </a:extLst>
              </a:tr>
              <a:tr h="250434">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Delayed Symbol Translation*</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.87</a:t>
                      </a:r>
                    </a:p>
                  </a:txBody>
                  <a:tcPr marL="91445" marR="91445" marT="18292" marB="18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20"/>
                  </a:ext>
                </a:extLst>
              </a:tr>
              <a:tr h="277401">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Recognition Symbol Translation</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.82</a:t>
                      </a:r>
                    </a:p>
                  </a:txBody>
                  <a:tcPr marL="91445" marR="91445" marT="18292" marB="18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21"/>
                  </a:ext>
                </a:extLst>
              </a:tr>
              <a:tr h="277401">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j-lt"/>
                          <a:ea typeface="ＭＳ Ｐゴシック" pitchFamily="34" charset="-128"/>
                        </a:rPr>
                        <a:t>*= test-retest stability (split half would artificially inflate reliability estimate)</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Verdana" pitchFamily="34" charset="0"/>
                        <a:ea typeface="ＭＳ Ｐゴシック" pitchFamily="34" charset="-128"/>
                      </a:endParaRPr>
                    </a:p>
                  </a:txBody>
                  <a:tcPr marL="91445" marR="91445" marT="18292" marB="18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22"/>
                  </a:ext>
                </a:extLst>
              </a:tr>
            </a:tbl>
          </a:graphicData>
        </a:graphic>
      </p:graphicFrame>
    </p:spTree>
    <p:extLst>
      <p:ext uri="{BB962C8B-B14F-4D97-AF65-F5344CB8AC3E}">
        <p14:creationId xmlns:p14="http://schemas.microsoft.com/office/powerpoint/2010/main" val="3806869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885950" y="392114"/>
            <a:ext cx="8362950" cy="674687"/>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Calibri"/>
              <a:buNone/>
              <a:defRPr sz="2800" b="1"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altLang="en-US" sz="2600" dirty="0"/>
              <a:t>Composite Score Reliability (excellent)</a:t>
            </a:r>
          </a:p>
        </p:txBody>
      </p:sp>
      <p:graphicFrame>
        <p:nvGraphicFramePr>
          <p:cNvPr id="5" name="Group 239"/>
          <p:cNvGraphicFramePr>
            <a:graphicFrameLocks/>
          </p:cNvGraphicFramePr>
          <p:nvPr>
            <p:extLst/>
          </p:nvPr>
        </p:nvGraphicFramePr>
        <p:xfrm>
          <a:off x="2438401" y="1676400"/>
          <a:ext cx="6438899" cy="4201350"/>
        </p:xfrm>
        <a:graphic>
          <a:graphicData uri="http://schemas.openxmlformats.org/drawingml/2006/table">
            <a:tbl>
              <a:tblPr/>
              <a:tblGrid>
                <a:gridCol w="3594929">
                  <a:extLst>
                    <a:ext uri="{9D8B030D-6E8A-4147-A177-3AD203B41FA5}">
                      <a16:colId xmlns="" xmlns:a16="http://schemas.microsoft.com/office/drawing/2014/main" val="20000"/>
                    </a:ext>
                  </a:extLst>
                </a:gridCol>
                <a:gridCol w="2843970">
                  <a:extLst>
                    <a:ext uri="{9D8B030D-6E8A-4147-A177-3AD203B41FA5}">
                      <a16:colId xmlns="" xmlns:a16="http://schemas.microsoft.com/office/drawing/2014/main" val="20001"/>
                    </a:ext>
                  </a:extLst>
                </a:gridCol>
              </a:tblGrid>
              <a:tr h="373826">
                <a:tc>
                  <a:txBody>
                    <a:bodyPr/>
                    <a:lstStyle>
                      <a:lvl1pPr>
                        <a:spcBef>
                          <a:spcPct val="20000"/>
                        </a:spcBef>
                        <a:defRPr sz="2400">
                          <a:solidFill>
                            <a:schemeClr val="tx1"/>
                          </a:solidFill>
                          <a:latin typeface="Verdana" pitchFamily="34" charset="0"/>
                          <a:ea typeface="ＭＳ Ｐゴシック" pitchFamily="34" charset="-128"/>
                        </a:defRPr>
                      </a:lvl1pPr>
                      <a:lvl2pPr>
                        <a:spcBef>
                          <a:spcPct val="20000"/>
                        </a:spcBef>
                        <a:defRPr sz="2000">
                          <a:solidFill>
                            <a:schemeClr val="tx1"/>
                          </a:solidFill>
                          <a:latin typeface="Verdana" pitchFamily="34" charset="0"/>
                          <a:ea typeface="ＭＳ Ｐゴシック" pitchFamily="34" charset="-128"/>
                        </a:defRPr>
                      </a:lvl2pPr>
                      <a:lvl3pPr>
                        <a:spcBef>
                          <a:spcPct val="20000"/>
                        </a:spcBef>
                        <a:buFont typeface="Wingdings" pitchFamily="2" charset="2"/>
                        <a:defRPr>
                          <a:solidFill>
                            <a:schemeClr val="tx1"/>
                          </a:solidFill>
                          <a:latin typeface="Verdana" pitchFamily="34" charset="0"/>
                          <a:ea typeface="ＭＳ Ｐゴシック" pitchFamily="34" charset="-128"/>
                        </a:defRPr>
                      </a:lvl3pPr>
                      <a:lvl4pPr>
                        <a:spcBef>
                          <a:spcPct val="20000"/>
                        </a:spcBef>
                        <a:defRPr sz="1600">
                          <a:solidFill>
                            <a:schemeClr val="tx1"/>
                          </a:solidFill>
                          <a:latin typeface="Verdana" pitchFamily="34" charset="0"/>
                          <a:ea typeface="ＭＳ Ｐゴシック" pitchFamily="34" charset="-128"/>
                        </a:defRPr>
                      </a:lvl4pPr>
                      <a:lvl5pPr>
                        <a:spcBef>
                          <a:spcPct val="20000"/>
                        </a:spcBef>
                        <a:defRPr sz="1600">
                          <a:solidFill>
                            <a:schemeClr val="tx1"/>
                          </a:solidFill>
                          <a:latin typeface="Verdana" pitchFamily="34" charset="0"/>
                          <a:ea typeface="ＭＳ Ｐゴシック" pitchFamily="34" charset="-128"/>
                        </a:defRPr>
                      </a:lvl5pPr>
                      <a:lvl6pPr fontAlgn="base">
                        <a:spcBef>
                          <a:spcPct val="20000"/>
                        </a:spcBef>
                        <a:spcAft>
                          <a:spcPct val="0"/>
                        </a:spcAft>
                        <a:defRPr sz="1600">
                          <a:solidFill>
                            <a:schemeClr val="tx1"/>
                          </a:solidFill>
                          <a:latin typeface="Verdana" pitchFamily="34" charset="0"/>
                          <a:ea typeface="ＭＳ Ｐゴシック" pitchFamily="34" charset="-128"/>
                        </a:defRPr>
                      </a:lvl6pPr>
                      <a:lvl7pPr fontAlgn="base">
                        <a:spcBef>
                          <a:spcPct val="20000"/>
                        </a:spcBef>
                        <a:spcAft>
                          <a:spcPct val="0"/>
                        </a:spcAft>
                        <a:defRPr sz="1600">
                          <a:solidFill>
                            <a:schemeClr val="tx1"/>
                          </a:solidFill>
                          <a:latin typeface="Verdana" pitchFamily="34" charset="0"/>
                          <a:ea typeface="ＭＳ Ｐゴシック" pitchFamily="34" charset="-128"/>
                        </a:defRPr>
                      </a:lvl7pPr>
                      <a:lvl8pPr fontAlgn="base">
                        <a:spcBef>
                          <a:spcPct val="20000"/>
                        </a:spcBef>
                        <a:spcAft>
                          <a:spcPct val="0"/>
                        </a:spcAft>
                        <a:defRPr sz="1600">
                          <a:solidFill>
                            <a:schemeClr val="tx1"/>
                          </a:solidFill>
                          <a:latin typeface="Verdana" pitchFamily="34" charset="0"/>
                          <a:ea typeface="ＭＳ Ｐゴシック" pitchFamily="34" charset="-128"/>
                        </a:defRPr>
                      </a:lvl8pPr>
                      <a:lvl9pPr fontAlgn="base">
                        <a:spcBef>
                          <a:spcPct val="20000"/>
                        </a:spcBef>
                        <a:spcAft>
                          <a:spcPct val="0"/>
                        </a:spcAft>
                        <a:defRPr sz="16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ＭＳ Ｐゴシック" pitchFamily="34" charset="-128"/>
                        </a:rPr>
                        <a:t>Composite Score</a:t>
                      </a:r>
                    </a:p>
                  </a:txBody>
                  <a:tcPr marL="91445" marR="91445" marT="18292" marB="18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ＭＳ Ｐゴシック" pitchFamily="34" charset="-128"/>
                        </a:rPr>
                        <a:t>Internal Consistency Reliability</a:t>
                      </a:r>
                    </a:p>
                  </a:txBody>
                  <a:tcPr marL="91445" marR="91445" marT="18292" marB="18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220581">
                <a:tc>
                  <a:txBody>
                    <a:bodyPr/>
                    <a:lstStyle/>
                    <a:p>
                      <a:pPr algn="l" fontAlgn="b"/>
                      <a:r>
                        <a:rPr lang="en-US" sz="1600" b="0" i="0" u="none" strike="noStrike" dirty="0">
                          <a:solidFill>
                            <a:srgbClr val="000000"/>
                          </a:solidFill>
                          <a:effectLst/>
                          <a:latin typeface="+mn-lt"/>
                        </a:rPr>
                        <a:t>VCI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0" i="0" u="none" strike="noStrike" dirty="0">
                          <a:solidFill>
                            <a:srgbClr val="000000"/>
                          </a:solidFill>
                          <a:effectLst/>
                          <a:latin typeface="+mn-lt"/>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220581">
                <a:tc>
                  <a:txBody>
                    <a:bodyPr/>
                    <a:lstStyle/>
                    <a:p>
                      <a:pPr algn="l" fontAlgn="b"/>
                      <a:r>
                        <a:rPr lang="en-US" sz="1600" b="0" i="0" u="none" strike="noStrike" dirty="0">
                          <a:solidFill>
                            <a:srgbClr val="000000"/>
                          </a:solidFill>
                          <a:effectLst/>
                          <a:latin typeface="+mn-lt"/>
                        </a:rPr>
                        <a:t>VSI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0" i="0" u="none" strike="noStrike">
                          <a:solidFill>
                            <a:srgbClr val="000000"/>
                          </a:solidFill>
                          <a:effectLst/>
                          <a:latin typeface="+mn-lt"/>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220581">
                <a:tc>
                  <a:txBody>
                    <a:bodyPr/>
                    <a:lstStyle/>
                    <a:p>
                      <a:pPr algn="l" fontAlgn="b"/>
                      <a:r>
                        <a:rPr lang="en-US" sz="1600" b="0" i="0" u="none" strike="noStrike" dirty="0">
                          <a:solidFill>
                            <a:srgbClr val="000000"/>
                          </a:solidFill>
                          <a:effectLst/>
                          <a:latin typeface="+mn-lt"/>
                        </a:rPr>
                        <a:t>FRI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0" i="0" u="none" strike="noStrike" dirty="0">
                          <a:solidFill>
                            <a:srgbClr val="000000"/>
                          </a:solidFill>
                          <a:effectLst/>
                          <a:latin typeface="+mn-lt"/>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20581">
                <a:tc>
                  <a:txBody>
                    <a:bodyPr/>
                    <a:lstStyle/>
                    <a:p>
                      <a:pPr algn="l" fontAlgn="b"/>
                      <a:r>
                        <a:rPr lang="en-US" sz="1600" b="0" i="0" u="none" strike="noStrike">
                          <a:solidFill>
                            <a:srgbClr val="000000"/>
                          </a:solidFill>
                          <a:effectLst/>
                          <a:latin typeface="+mn-lt"/>
                        </a:rPr>
                        <a:t>WMI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0" i="0" u="none" strike="noStrike" dirty="0">
                          <a:solidFill>
                            <a:srgbClr val="000000"/>
                          </a:solidFill>
                          <a:effectLst/>
                          <a:latin typeface="+mn-lt"/>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220581">
                <a:tc>
                  <a:txBody>
                    <a:bodyPr/>
                    <a:lstStyle/>
                    <a:p>
                      <a:pPr algn="l" fontAlgn="b"/>
                      <a:r>
                        <a:rPr lang="en-US" sz="1600" b="0" i="0" u="none" strike="noStrike" dirty="0">
                          <a:solidFill>
                            <a:srgbClr val="000000"/>
                          </a:solidFill>
                          <a:effectLst/>
                          <a:latin typeface="+mn-lt"/>
                        </a:rPr>
                        <a:t>PSI*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0" i="0" u="none" strike="noStrike" dirty="0">
                          <a:solidFill>
                            <a:srgbClr val="000000"/>
                          </a:solidFill>
                          <a:effectLst/>
                          <a:latin typeface="+mn-lt"/>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 xmlns:a16="http://schemas.microsoft.com/office/drawing/2014/main" val="10005"/>
                  </a:ext>
                </a:extLst>
              </a:tr>
              <a:tr h="220581">
                <a:tc>
                  <a:txBody>
                    <a:bodyPr/>
                    <a:lstStyle/>
                    <a:p>
                      <a:pPr algn="l" fontAlgn="b"/>
                      <a:r>
                        <a:rPr lang="en-US" sz="1600" b="0" i="0" u="none" strike="noStrike">
                          <a:solidFill>
                            <a:srgbClr val="000000"/>
                          </a:solidFill>
                          <a:effectLst/>
                          <a:latin typeface="+mn-lt"/>
                        </a:rPr>
                        <a:t>FSIQ</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0" i="0" u="none" strike="noStrike" dirty="0">
                          <a:solidFill>
                            <a:srgbClr val="000000"/>
                          </a:solidFill>
                          <a:effectLst/>
                          <a:latin typeface="+mn-lt"/>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220581">
                <a:tc>
                  <a:txBody>
                    <a:bodyPr/>
                    <a:lstStyle/>
                    <a:p>
                      <a:pPr algn="l" fontAlgn="b"/>
                      <a:r>
                        <a:rPr lang="en-US" sz="1600" b="0" i="0" u="none" strike="noStrike">
                          <a:solidFill>
                            <a:srgbClr val="000000"/>
                          </a:solidFill>
                          <a:effectLst/>
                          <a:latin typeface="+mn-lt"/>
                        </a:rPr>
                        <a:t>QRI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0" i="0" u="none" strike="noStrike" dirty="0">
                          <a:solidFill>
                            <a:srgbClr val="000000"/>
                          </a:solidFill>
                          <a:effectLst/>
                          <a:latin typeface="+mn-lt"/>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220581">
                <a:tc>
                  <a:txBody>
                    <a:bodyPr/>
                    <a:lstStyle/>
                    <a:p>
                      <a:pPr algn="l" fontAlgn="b"/>
                      <a:r>
                        <a:rPr lang="en-US" sz="1600" b="0" i="0" u="none" strike="noStrike">
                          <a:solidFill>
                            <a:srgbClr val="000000"/>
                          </a:solidFill>
                          <a:effectLst/>
                          <a:latin typeface="+mn-lt"/>
                        </a:rPr>
                        <a:t>AWMI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0" i="0" u="none" strike="noStrike" dirty="0">
                          <a:solidFill>
                            <a:srgbClr val="000000"/>
                          </a:solidFill>
                          <a:effectLst/>
                          <a:latin typeface="+mn-lt"/>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220581">
                <a:tc>
                  <a:txBody>
                    <a:bodyPr/>
                    <a:lstStyle/>
                    <a:p>
                      <a:pPr algn="l" fontAlgn="b"/>
                      <a:r>
                        <a:rPr lang="en-US" sz="1600" b="0" i="0" u="none" strike="noStrike">
                          <a:solidFill>
                            <a:srgbClr val="000000"/>
                          </a:solidFill>
                          <a:effectLst/>
                          <a:latin typeface="+mn-lt"/>
                        </a:rPr>
                        <a:t>NVI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0" i="0" u="none" strike="noStrike" dirty="0">
                          <a:solidFill>
                            <a:srgbClr val="000000"/>
                          </a:solidFill>
                          <a:effectLst/>
                          <a:latin typeface="+mn-lt"/>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220581">
                <a:tc>
                  <a:txBody>
                    <a:bodyPr/>
                    <a:lstStyle/>
                    <a:p>
                      <a:pPr algn="l" fontAlgn="b"/>
                      <a:r>
                        <a:rPr lang="en-US" sz="1600" b="0" i="0" u="none" strike="noStrike">
                          <a:solidFill>
                            <a:srgbClr val="000000"/>
                          </a:solidFill>
                          <a:effectLst/>
                          <a:latin typeface="+mn-lt"/>
                        </a:rPr>
                        <a:t>GAI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0" i="0" u="none" strike="noStrike" dirty="0">
                          <a:solidFill>
                            <a:srgbClr val="000000"/>
                          </a:solidFill>
                          <a:effectLst/>
                          <a:latin typeface="+mn-lt"/>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220581">
                <a:tc>
                  <a:txBody>
                    <a:bodyPr/>
                    <a:lstStyle/>
                    <a:p>
                      <a:pPr algn="l" fontAlgn="b"/>
                      <a:r>
                        <a:rPr lang="en-US" sz="1600" b="0" i="0" u="none" strike="noStrike" dirty="0">
                          <a:solidFill>
                            <a:srgbClr val="000000"/>
                          </a:solidFill>
                          <a:effectLst/>
                          <a:latin typeface="+mn-lt"/>
                        </a:rPr>
                        <a:t>CPI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0" i="0" u="none" strike="noStrike" dirty="0">
                          <a:solidFill>
                            <a:srgbClr val="000000"/>
                          </a:solidFill>
                          <a:effectLst/>
                          <a:latin typeface="+mn-lt"/>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220581">
                <a:tc>
                  <a:txBody>
                    <a:bodyPr/>
                    <a:lstStyle/>
                    <a:p>
                      <a:pPr algn="l" fontAlgn="ctr"/>
                      <a:r>
                        <a:rPr lang="en-US" sz="1600" b="0" i="0" u="none" strike="noStrike" dirty="0">
                          <a:solidFill>
                            <a:srgbClr val="000000"/>
                          </a:solidFill>
                          <a:effectLst/>
                          <a:latin typeface="+mn-lt"/>
                        </a:rPr>
                        <a:t>NSI*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600" b="0" i="0" u="none" strike="noStrike" dirty="0">
                          <a:solidFill>
                            <a:srgbClr val="000000"/>
                          </a:solidFill>
                          <a:effectLst/>
                          <a:latin typeface="+mn-lt"/>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2"/>
                  </a:ext>
                </a:extLst>
              </a:tr>
              <a:tr h="220581">
                <a:tc>
                  <a:txBody>
                    <a:bodyPr/>
                    <a:lstStyle/>
                    <a:p>
                      <a:pPr algn="l" fontAlgn="ctr"/>
                      <a:r>
                        <a:rPr lang="en-US" sz="1600" b="0" i="0" u="none" strike="noStrike" dirty="0">
                          <a:solidFill>
                            <a:srgbClr val="000000"/>
                          </a:solidFill>
                          <a:effectLst/>
                          <a:latin typeface="+mn-lt"/>
                        </a:rPr>
                        <a:t>STI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600" b="0" i="0" u="none" strike="noStrike" dirty="0">
                          <a:solidFill>
                            <a:srgbClr val="000000"/>
                          </a:solidFill>
                          <a:effectLst/>
                          <a:latin typeface="+mn-lt"/>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3"/>
                  </a:ext>
                </a:extLst>
              </a:tr>
              <a:tr h="220581">
                <a:tc>
                  <a:txBody>
                    <a:bodyPr/>
                    <a:lstStyle/>
                    <a:p>
                      <a:pPr algn="l" fontAlgn="ctr"/>
                      <a:r>
                        <a:rPr lang="en-US" sz="1600" b="0" i="0" u="none" strike="noStrike" dirty="0">
                          <a:solidFill>
                            <a:srgbClr val="000000"/>
                          </a:solidFill>
                          <a:effectLst/>
                          <a:latin typeface="+mn-lt"/>
                        </a:rPr>
                        <a:t>SRI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600" b="0" i="0" u="none" strike="noStrike" dirty="0">
                          <a:solidFill>
                            <a:srgbClr val="000000"/>
                          </a:solidFill>
                          <a:effectLst/>
                          <a:latin typeface="+mn-lt"/>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4"/>
                  </a:ext>
                </a:extLst>
              </a:tr>
              <a:tr h="277401">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n-lt"/>
                          <a:ea typeface="ＭＳ Ｐゴシック" pitchFamily="34" charset="-128"/>
                        </a:rPr>
                        <a:t>*= test-retest stability</a:t>
                      </a:r>
                    </a:p>
                  </a:txBody>
                  <a:tcPr marL="91426" marR="91426"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Verdana" pitchFamily="34" charset="0"/>
                        <a:ea typeface="ＭＳ Ｐゴシック" pitchFamily="34" charset="-128"/>
                      </a:endParaRPr>
                    </a:p>
                  </a:txBody>
                  <a:tcPr marL="91445" marR="91445" marT="18292" marB="18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2640425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5043" y="603165"/>
            <a:ext cx="8947564" cy="5592227"/>
          </a:xfrm>
          <a:prstGeom prst="rect">
            <a:avLst/>
          </a:prstGeom>
        </p:spPr>
      </p:pic>
    </p:spTree>
    <p:extLst>
      <p:ext uri="{BB962C8B-B14F-4D97-AF65-F5344CB8AC3E}">
        <p14:creationId xmlns:p14="http://schemas.microsoft.com/office/powerpoint/2010/main" val="203572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885950" y="392113"/>
            <a:ext cx="8362950"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3.  Increase User Friendliness</a:t>
            </a:r>
          </a:p>
        </p:txBody>
      </p:sp>
      <p:sp>
        <p:nvSpPr>
          <p:cNvPr id="291" name="Shape 291"/>
          <p:cNvSpPr txBox="1">
            <a:spLocks noGrp="1"/>
          </p:cNvSpPr>
          <p:nvPr>
            <p:ph type="body" idx="1"/>
          </p:nvPr>
        </p:nvSpPr>
        <p:spPr>
          <a:xfrm>
            <a:off x="1885950" y="1219201"/>
            <a:ext cx="8362950" cy="2897163"/>
          </a:xfrm>
          <a:prstGeom prst="rect">
            <a:avLst/>
          </a:prstGeom>
          <a:noFill/>
          <a:ln>
            <a:noFill/>
          </a:ln>
        </p:spPr>
        <p:txBody>
          <a:bodyPr vert="horz" lIns="91425" tIns="45700" rIns="91425" bIns="45700" rtlCol="0" anchor="t" anchorCtr="0">
            <a:spAutoFit/>
          </a:bodyPr>
          <a:lstStyle/>
          <a:p>
            <a:pPr marL="342900" indent="-34290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Reduce testing time</a:t>
            </a:r>
          </a:p>
          <a:p>
            <a:pPr marL="742950" lvl="1" indent="-285750">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5 primary index scores: 65 minutes mean </a:t>
            </a:r>
            <a:br>
              <a:rPr lang="en-US" sz="2000" dirty="0">
                <a:solidFill>
                  <a:schemeClr val="dk1"/>
                </a:solidFill>
                <a:latin typeface="Verdana"/>
                <a:ea typeface="Verdana"/>
                <a:cs typeface="Verdana"/>
                <a:sym typeface="Verdana"/>
              </a:rPr>
            </a:br>
            <a:r>
              <a:rPr lang="en-US" sz="2000" dirty="0">
                <a:solidFill>
                  <a:schemeClr val="dk1"/>
                </a:solidFill>
                <a:latin typeface="Verdana"/>
                <a:ea typeface="Verdana"/>
                <a:cs typeface="Verdana"/>
                <a:sym typeface="Verdana"/>
              </a:rPr>
              <a:t>(10 minutes shorter than WISC-V mean)</a:t>
            </a:r>
          </a:p>
          <a:p>
            <a:pPr marL="742950" lvl="1" indent="-285750">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FSIQ: 48 minutes mean </a:t>
            </a:r>
            <a:br>
              <a:rPr lang="en-US" sz="2000" dirty="0">
                <a:solidFill>
                  <a:schemeClr val="dk1"/>
                </a:solidFill>
                <a:latin typeface="Verdana"/>
                <a:ea typeface="Verdana"/>
                <a:cs typeface="Verdana"/>
                <a:sym typeface="Verdana"/>
              </a:rPr>
            </a:br>
            <a:r>
              <a:rPr lang="en-US" sz="2000" dirty="0">
                <a:solidFill>
                  <a:schemeClr val="dk1"/>
                </a:solidFill>
                <a:latin typeface="Verdana"/>
                <a:ea typeface="Verdana"/>
                <a:cs typeface="Verdana"/>
                <a:sym typeface="Verdana"/>
              </a:rPr>
              <a:t>(27 minutes shorter than WISC-V mean)</a:t>
            </a:r>
          </a:p>
          <a:p>
            <a:pPr marL="742950" lvl="1" indent="-285750">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Shorter discontinue rules, fewer items, selecting subtests with briefer admin time to contribute to these scores</a:t>
            </a:r>
          </a:p>
          <a:p>
            <a:pPr marL="742950" lvl="1" indent="-158750">
              <a:spcBef>
                <a:spcPts val="400"/>
              </a:spcBef>
              <a:buClr>
                <a:schemeClr val="dk1"/>
              </a:buClr>
              <a:buNone/>
            </a:pPr>
            <a:endParaRPr sz="2000" dirty="0">
              <a:solidFill>
                <a:schemeClr val="dk1"/>
              </a:solidFill>
              <a:latin typeface="Verdana"/>
              <a:ea typeface="Verdana"/>
              <a:cs typeface="Verdana"/>
              <a:sym typeface="Verdana"/>
            </a:endParaRPr>
          </a:p>
          <a:p>
            <a:pPr marL="742950" lvl="1" indent="-285750">
              <a:spcBef>
                <a:spcPts val="400"/>
              </a:spcBef>
              <a:buClr>
                <a:schemeClr val="dk1"/>
              </a:buClr>
              <a:buNone/>
            </a:pPr>
            <a:endParaRPr sz="2000" dirty="0">
              <a:solidFill>
                <a:schemeClr val="dk1"/>
              </a:solidFill>
              <a:latin typeface="Verdana"/>
              <a:ea typeface="Verdana"/>
              <a:cs typeface="Verdana"/>
              <a:sym typeface="Verdana"/>
            </a:endParaRPr>
          </a:p>
        </p:txBody>
      </p:sp>
      <p:sp>
        <p:nvSpPr>
          <p:cNvPr id="292" name="Shape 292"/>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293" name="Shape 293"/>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Tree>
    <p:extLst>
      <p:ext uri="{BB962C8B-B14F-4D97-AF65-F5344CB8AC3E}">
        <p14:creationId xmlns:p14="http://schemas.microsoft.com/office/powerpoint/2010/main" val="3006911853"/>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1889125" y="1"/>
            <a:ext cx="8124248" cy="923289"/>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New Subtests to Extend </a:t>
            </a:r>
            <a:br>
              <a:rPr lang="en-US" sz="3000" b="1">
                <a:solidFill>
                  <a:srgbClr val="008080"/>
                </a:solidFill>
                <a:latin typeface="Verdana"/>
                <a:ea typeface="Verdana"/>
                <a:cs typeface="Verdana"/>
                <a:sym typeface="Verdana"/>
              </a:rPr>
            </a:br>
            <a:r>
              <a:rPr lang="en-US" sz="3000" b="1">
                <a:solidFill>
                  <a:srgbClr val="008080"/>
                </a:solidFill>
                <a:latin typeface="Verdana"/>
                <a:ea typeface="Verdana"/>
                <a:cs typeface="Verdana"/>
                <a:sym typeface="Verdana"/>
              </a:rPr>
              <a:t>Content Coverage and Clinical Utility</a:t>
            </a:r>
          </a:p>
        </p:txBody>
      </p:sp>
      <p:sp>
        <p:nvSpPr>
          <p:cNvPr id="396" name="Shape 396"/>
          <p:cNvSpPr txBox="1">
            <a:spLocks noGrp="1"/>
          </p:cNvSpPr>
          <p:nvPr>
            <p:ph type="body" idx="1"/>
          </p:nvPr>
        </p:nvSpPr>
        <p:spPr>
          <a:xfrm>
            <a:off x="1885950" y="1219201"/>
            <a:ext cx="8477250" cy="4945929"/>
          </a:xfrm>
          <a:prstGeom prst="rect">
            <a:avLst/>
          </a:prstGeom>
          <a:noFill/>
          <a:ln>
            <a:noFill/>
          </a:ln>
        </p:spPr>
        <p:txBody>
          <a:bodyPr vert="horz" lIns="91425" tIns="45700" rIns="91425" bIns="45700" rtlCol="0" anchor="t" anchorCtr="0">
            <a:spAutoFit/>
          </a:bodyPr>
          <a:lstStyle/>
          <a:p>
            <a:pPr marL="342900" indent="-342900">
              <a:spcBef>
                <a:spcPts val="0"/>
              </a:spcBef>
              <a:buClr>
                <a:srgbClr val="008080"/>
              </a:buClr>
              <a:buSzPct val="100000"/>
              <a:buFont typeface="Verdana"/>
              <a:buChar char="•"/>
            </a:pPr>
            <a:r>
              <a:rPr lang="en-US" sz="2000" b="1">
                <a:solidFill>
                  <a:srgbClr val="008080"/>
                </a:solidFill>
                <a:latin typeface="Verdana"/>
                <a:ea typeface="Verdana"/>
                <a:cs typeface="Verdana"/>
                <a:sym typeface="Verdana"/>
              </a:rPr>
              <a:t>Visual Puzzles:</a:t>
            </a:r>
            <a:r>
              <a:rPr lang="en-US" sz="2000">
                <a:solidFill>
                  <a:srgbClr val="008080"/>
                </a:solidFill>
                <a:latin typeface="Verdana"/>
                <a:ea typeface="Verdana"/>
                <a:cs typeface="Verdana"/>
                <a:sym typeface="Verdana"/>
              </a:rPr>
              <a:t> </a:t>
            </a:r>
            <a:r>
              <a:rPr lang="en-US" sz="2000">
                <a:solidFill>
                  <a:schemeClr val="dk1"/>
                </a:solidFill>
                <a:latin typeface="Verdana"/>
                <a:ea typeface="Verdana"/>
                <a:cs typeface="Verdana"/>
                <a:sym typeface="Verdana"/>
              </a:rPr>
              <a:t>Visual Spatial ability; Allows separation of WISC–IV Perceptual Reasoning Index into </a:t>
            </a:r>
            <a:br>
              <a:rPr lang="en-US" sz="2000">
                <a:solidFill>
                  <a:schemeClr val="dk1"/>
                </a:solidFill>
                <a:latin typeface="Verdana"/>
                <a:ea typeface="Verdana"/>
                <a:cs typeface="Verdana"/>
                <a:sym typeface="Verdana"/>
              </a:rPr>
            </a:br>
            <a:r>
              <a:rPr lang="en-US" sz="2000">
                <a:solidFill>
                  <a:schemeClr val="dk1"/>
                </a:solidFill>
                <a:latin typeface="Verdana"/>
                <a:ea typeface="Verdana"/>
                <a:cs typeface="Verdana"/>
                <a:sym typeface="Verdana"/>
              </a:rPr>
              <a:t>Visual Spatial Index and Fluid Reasoning Index</a:t>
            </a:r>
          </a:p>
          <a:p>
            <a:pPr marL="342900" indent="-342900">
              <a:spcBef>
                <a:spcPts val="400"/>
              </a:spcBef>
              <a:buClr>
                <a:srgbClr val="008080"/>
              </a:buClr>
              <a:buSzPct val="100000"/>
              <a:buFont typeface="Verdana"/>
              <a:buChar char="•"/>
            </a:pPr>
            <a:r>
              <a:rPr lang="en-US" sz="2000" b="1">
                <a:solidFill>
                  <a:srgbClr val="008080"/>
                </a:solidFill>
                <a:latin typeface="Verdana"/>
                <a:ea typeface="Verdana"/>
                <a:cs typeface="Verdana"/>
                <a:sym typeface="Verdana"/>
              </a:rPr>
              <a:t>Figure Weights:</a:t>
            </a:r>
            <a:r>
              <a:rPr lang="en-US" sz="2000">
                <a:solidFill>
                  <a:srgbClr val="008080"/>
                </a:solidFill>
                <a:latin typeface="Verdana"/>
                <a:ea typeface="Verdana"/>
                <a:cs typeface="Verdana"/>
                <a:sym typeface="Verdana"/>
              </a:rPr>
              <a:t> </a:t>
            </a:r>
            <a:r>
              <a:rPr lang="en-US" sz="2000">
                <a:solidFill>
                  <a:schemeClr val="dk1"/>
                </a:solidFill>
                <a:latin typeface="Verdana"/>
                <a:ea typeface="Verdana"/>
                <a:cs typeface="Verdana"/>
                <a:sym typeface="Verdana"/>
              </a:rPr>
              <a:t>Quantitative fluid reasoning </a:t>
            </a:r>
          </a:p>
          <a:p>
            <a:pPr marL="342900" indent="-342900">
              <a:spcBef>
                <a:spcPts val="400"/>
              </a:spcBef>
              <a:buClr>
                <a:srgbClr val="008080"/>
              </a:buClr>
              <a:buSzPct val="100000"/>
              <a:buFont typeface="Verdana"/>
              <a:buChar char="•"/>
            </a:pPr>
            <a:r>
              <a:rPr lang="en-US" sz="2000" b="1">
                <a:solidFill>
                  <a:srgbClr val="008080"/>
                </a:solidFill>
                <a:latin typeface="Verdana"/>
                <a:ea typeface="Verdana"/>
                <a:cs typeface="Verdana"/>
                <a:sym typeface="Verdana"/>
              </a:rPr>
              <a:t>Picture Span: </a:t>
            </a:r>
            <a:r>
              <a:rPr lang="en-US" sz="2000">
                <a:solidFill>
                  <a:schemeClr val="dk1"/>
                </a:solidFill>
                <a:latin typeface="Verdana"/>
                <a:ea typeface="Verdana"/>
                <a:cs typeface="Verdana"/>
                <a:sym typeface="Verdana"/>
              </a:rPr>
              <a:t>Visual working memory</a:t>
            </a:r>
          </a:p>
          <a:p>
            <a:pPr marL="342900" indent="-342900">
              <a:spcBef>
                <a:spcPts val="400"/>
              </a:spcBef>
              <a:buClr>
                <a:srgbClr val="008080"/>
              </a:buClr>
              <a:buSzPct val="100000"/>
              <a:buFont typeface="Verdana"/>
              <a:buChar char="•"/>
            </a:pPr>
            <a:r>
              <a:rPr lang="en-US" sz="2000" b="1">
                <a:solidFill>
                  <a:srgbClr val="008080"/>
                </a:solidFill>
                <a:latin typeface="Verdana"/>
                <a:ea typeface="Verdana"/>
                <a:cs typeface="Verdana"/>
                <a:sym typeface="Verdana"/>
              </a:rPr>
              <a:t>Naming Speed Literacy</a:t>
            </a:r>
            <a:br>
              <a:rPr lang="en-US" sz="2000" b="1">
                <a:solidFill>
                  <a:srgbClr val="008080"/>
                </a:solidFill>
                <a:latin typeface="Verdana"/>
                <a:ea typeface="Verdana"/>
                <a:cs typeface="Verdana"/>
                <a:sym typeface="Verdana"/>
              </a:rPr>
            </a:br>
            <a:r>
              <a:rPr lang="en-US" sz="2000" b="1">
                <a:solidFill>
                  <a:srgbClr val="008080"/>
                </a:solidFill>
                <a:latin typeface="Verdana"/>
                <a:ea typeface="Verdana"/>
                <a:cs typeface="Verdana"/>
                <a:sym typeface="Verdana"/>
              </a:rPr>
              <a:t>Naming Speed Quantity</a:t>
            </a:r>
            <a:r>
              <a:rPr lang="en-US" sz="1800">
                <a:solidFill>
                  <a:schemeClr val="dk1"/>
                </a:solidFill>
                <a:latin typeface="Verdana"/>
                <a:ea typeface="Verdana"/>
                <a:cs typeface="Verdana"/>
                <a:sym typeface="Verdana"/>
              </a:rPr>
              <a:t>Expands Patterns of Strengths and Weaknesses (PSW) analysis for specific learning disability (SLD) identification or to provide further information about rapid automatized naming if the need is present</a:t>
            </a:r>
          </a:p>
          <a:p>
            <a:pPr marL="342900" indent="-342900">
              <a:spcBef>
                <a:spcPts val="400"/>
              </a:spcBef>
              <a:buClr>
                <a:srgbClr val="008080"/>
              </a:buClr>
              <a:buSzPct val="100000"/>
              <a:buFont typeface="Verdana"/>
              <a:buChar char="•"/>
            </a:pPr>
            <a:r>
              <a:rPr lang="en-US" sz="2000" b="1">
                <a:solidFill>
                  <a:srgbClr val="008080"/>
                </a:solidFill>
                <a:latin typeface="Verdana"/>
                <a:ea typeface="Verdana"/>
                <a:cs typeface="Verdana"/>
                <a:sym typeface="Verdana"/>
              </a:rPr>
              <a:t>Immediate Symbol Translation</a:t>
            </a:r>
            <a:br>
              <a:rPr lang="en-US" sz="2000" b="1">
                <a:solidFill>
                  <a:srgbClr val="008080"/>
                </a:solidFill>
                <a:latin typeface="Verdana"/>
                <a:ea typeface="Verdana"/>
                <a:cs typeface="Verdana"/>
                <a:sym typeface="Verdana"/>
              </a:rPr>
            </a:br>
            <a:r>
              <a:rPr lang="en-US" sz="2000" b="1">
                <a:solidFill>
                  <a:srgbClr val="008080"/>
                </a:solidFill>
                <a:latin typeface="Verdana"/>
                <a:ea typeface="Verdana"/>
                <a:cs typeface="Verdana"/>
                <a:sym typeface="Verdana"/>
              </a:rPr>
              <a:t>Delayed Symbol Translation </a:t>
            </a:r>
            <a:br>
              <a:rPr lang="en-US" sz="2000" b="1">
                <a:solidFill>
                  <a:srgbClr val="008080"/>
                </a:solidFill>
                <a:latin typeface="Verdana"/>
                <a:ea typeface="Verdana"/>
                <a:cs typeface="Verdana"/>
                <a:sym typeface="Verdana"/>
              </a:rPr>
            </a:br>
            <a:r>
              <a:rPr lang="en-US" sz="2000" b="1">
                <a:solidFill>
                  <a:srgbClr val="008080"/>
                </a:solidFill>
                <a:latin typeface="Verdana"/>
                <a:ea typeface="Verdana"/>
                <a:cs typeface="Verdana"/>
                <a:sym typeface="Verdana"/>
              </a:rPr>
              <a:t>Recognition Symbol Translation</a:t>
            </a:r>
            <a:r>
              <a:rPr lang="en-US" sz="1800">
                <a:solidFill>
                  <a:schemeClr val="dk1"/>
                </a:solidFill>
                <a:latin typeface="Verdana"/>
                <a:ea typeface="Verdana"/>
                <a:cs typeface="Verdana"/>
                <a:sym typeface="Verdana"/>
              </a:rPr>
              <a:t>Expands PSW analysis for SLD identification or to provide further information about paired associate learning (visual-verbal associative memory) if the need is present</a:t>
            </a:r>
          </a:p>
          <a:p>
            <a:pPr marL="342900" indent="-196850">
              <a:spcBef>
                <a:spcPts val="460"/>
              </a:spcBef>
              <a:buClr>
                <a:schemeClr val="dk1"/>
              </a:buClr>
              <a:buNone/>
            </a:pPr>
            <a:endParaRPr sz="2300">
              <a:solidFill>
                <a:schemeClr val="dk1"/>
              </a:solidFill>
              <a:latin typeface="Verdana"/>
              <a:ea typeface="Verdana"/>
              <a:cs typeface="Verdana"/>
              <a:sym typeface="Verdana"/>
            </a:endParaRPr>
          </a:p>
        </p:txBody>
      </p:sp>
      <p:sp>
        <p:nvSpPr>
          <p:cNvPr id="397" name="Shape 397"/>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Clr>
                <a:srgbClr val="808080"/>
              </a:buClr>
              <a:buSzPct val="25000"/>
            </a:pPr>
            <a:r>
              <a:rPr lang="en-US"/>
              <a:t> </a:t>
            </a:r>
          </a:p>
        </p:txBody>
      </p:sp>
      <p:sp>
        <p:nvSpPr>
          <p:cNvPr id="398" name="Shape 398"/>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Tree>
    <p:extLst>
      <p:ext uri="{BB962C8B-B14F-4D97-AF65-F5344CB8AC3E}">
        <p14:creationId xmlns:p14="http://schemas.microsoft.com/office/powerpoint/2010/main" val="3894983827"/>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885950" y="392113"/>
            <a:ext cx="8362950"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4. Improve Psychometric Properties</a:t>
            </a:r>
          </a:p>
        </p:txBody>
      </p:sp>
      <p:sp>
        <p:nvSpPr>
          <p:cNvPr id="315" name="Shape 315"/>
          <p:cNvSpPr txBox="1">
            <a:spLocks noGrp="1"/>
          </p:cNvSpPr>
          <p:nvPr>
            <p:ph type="body" idx="1"/>
          </p:nvPr>
        </p:nvSpPr>
        <p:spPr>
          <a:xfrm>
            <a:off x="1885950" y="1219201"/>
            <a:ext cx="8362950" cy="3993361"/>
          </a:xfrm>
          <a:prstGeom prst="rect">
            <a:avLst/>
          </a:prstGeom>
          <a:noFill/>
          <a:ln>
            <a:noFill/>
          </a:ln>
        </p:spPr>
        <p:txBody>
          <a:bodyPr vert="horz" lIns="91425" tIns="45700" rIns="91425" bIns="45700" rtlCol="0" anchor="t" anchorCtr="0">
            <a:spAutoFit/>
          </a:bodyPr>
          <a:lstStyle/>
          <a:p>
            <a:pPr marL="342900" indent="-342900">
              <a:spcBef>
                <a:spcPts val="0"/>
              </a:spcBef>
              <a:buClr>
                <a:schemeClr val="dk1"/>
              </a:buClr>
              <a:buSzPct val="100000"/>
              <a:buFont typeface="Verdana"/>
              <a:buChar char="•"/>
            </a:pPr>
            <a:r>
              <a:rPr lang="en-US">
                <a:solidFill>
                  <a:schemeClr val="dk1"/>
                </a:solidFill>
                <a:latin typeface="Verdana"/>
                <a:ea typeface="Verdana"/>
                <a:cs typeface="Verdana"/>
                <a:sym typeface="Verdana"/>
              </a:rPr>
              <a:t>Items and scoring rules</a:t>
            </a:r>
          </a:p>
          <a:p>
            <a:pPr marL="342900" indent="-342900">
              <a:spcBef>
                <a:spcPts val="560"/>
              </a:spcBef>
              <a:buClr>
                <a:schemeClr val="dk1"/>
              </a:buClr>
              <a:buSzPct val="100000"/>
              <a:buFont typeface="Verdana"/>
              <a:buChar char="•"/>
            </a:pPr>
            <a:r>
              <a:rPr lang="en-US">
                <a:solidFill>
                  <a:schemeClr val="dk1"/>
                </a:solidFill>
                <a:latin typeface="Verdana"/>
                <a:ea typeface="Verdana"/>
                <a:cs typeface="Verdana"/>
                <a:sym typeface="Verdana"/>
              </a:rPr>
              <a:t>Norms and norming method</a:t>
            </a:r>
          </a:p>
          <a:p>
            <a:pPr marL="342900" indent="-342900">
              <a:spcBef>
                <a:spcPts val="560"/>
              </a:spcBef>
              <a:buClr>
                <a:schemeClr val="dk1"/>
              </a:buClr>
              <a:buSzPct val="100000"/>
              <a:buFont typeface="Verdana"/>
              <a:buChar char="•"/>
            </a:pPr>
            <a:r>
              <a:rPr lang="en-US">
                <a:solidFill>
                  <a:schemeClr val="dk1"/>
                </a:solidFill>
                <a:latin typeface="Verdana"/>
                <a:ea typeface="Verdana"/>
                <a:cs typeface="Verdana"/>
                <a:sym typeface="Verdana"/>
              </a:rPr>
              <a:t>Maintain or improve reliability</a:t>
            </a:r>
          </a:p>
          <a:p>
            <a:pPr marL="342900" indent="-342900">
              <a:spcBef>
                <a:spcPts val="560"/>
              </a:spcBef>
              <a:buClr>
                <a:schemeClr val="dk1"/>
              </a:buClr>
              <a:buSzPct val="100000"/>
              <a:buFont typeface="Verdana"/>
              <a:buChar char="•"/>
            </a:pPr>
            <a:r>
              <a:rPr lang="en-US">
                <a:solidFill>
                  <a:schemeClr val="dk1"/>
                </a:solidFill>
                <a:latin typeface="Verdana"/>
                <a:ea typeface="Verdana"/>
                <a:cs typeface="Verdana"/>
                <a:sym typeface="Verdana"/>
              </a:rPr>
              <a:t>Floors and ceilings</a:t>
            </a:r>
          </a:p>
          <a:p>
            <a:pPr marL="342900" indent="-342900">
              <a:spcBef>
                <a:spcPts val="560"/>
              </a:spcBef>
              <a:buClr>
                <a:schemeClr val="dk1"/>
              </a:buClr>
              <a:buSzPct val="100000"/>
              <a:buFont typeface="Verdana"/>
              <a:buChar char="•"/>
            </a:pPr>
            <a:r>
              <a:rPr lang="en-US">
                <a:solidFill>
                  <a:schemeClr val="dk1"/>
                </a:solidFill>
                <a:latin typeface="Verdana"/>
                <a:ea typeface="Verdana"/>
                <a:cs typeface="Verdana"/>
                <a:sym typeface="Verdana"/>
              </a:rPr>
              <a:t>Reevaluate item bias</a:t>
            </a:r>
          </a:p>
          <a:p>
            <a:pPr marL="742950" lvl="1" indent="-285750">
              <a:spcBef>
                <a:spcPts val="480"/>
              </a:spcBef>
              <a:buClr>
                <a:schemeClr val="dk1"/>
              </a:buClr>
              <a:buSzPct val="100000"/>
              <a:buFont typeface="Verdana"/>
              <a:buChar char="–"/>
            </a:pPr>
            <a:r>
              <a:rPr lang="en-US">
                <a:solidFill>
                  <a:schemeClr val="dk1"/>
                </a:solidFill>
                <a:latin typeface="Verdana"/>
                <a:ea typeface="Verdana"/>
                <a:cs typeface="Verdana"/>
                <a:sym typeface="Verdana"/>
              </a:rPr>
              <a:t>Iterative psychometric analyses</a:t>
            </a:r>
          </a:p>
          <a:p>
            <a:pPr marL="742950" lvl="1" indent="-285750">
              <a:spcBef>
                <a:spcPts val="480"/>
              </a:spcBef>
              <a:buClr>
                <a:schemeClr val="dk1"/>
              </a:buClr>
              <a:buSzPct val="100000"/>
              <a:buFont typeface="Verdana"/>
              <a:buChar char="–"/>
            </a:pPr>
            <a:r>
              <a:rPr lang="en-US">
                <a:solidFill>
                  <a:schemeClr val="dk1"/>
                </a:solidFill>
                <a:latin typeface="Verdana"/>
                <a:ea typeface="Verdana"/>
                <a:cs typeface="Verdana"/>
                <a:sym typeface="Verdana"/>
              </a:rPr>
              <a:t>Qualitative reviews by experts</a:t>
            </a:r>
          </a:p>
          <a:p>
            <a:pPr marL="342900" indent="-342900">
              <a:spcBef>
                <a:spcPts val="560"/>
              </a:spcBef>
              <a:buClr>
                <a:schemeClr val="dk1"/>
              </a:buClr>
              <a:buSzPct val="100000"/>
              <a:buFont typeface="Verdana"/>
              <a:buChar char="•"/>
            </a:pPr>
            <a:r>
              <a:rPr lang="en-US">
                <a:solidFill>
                  <a:schemeClr val="dk1"/>
                </a:solidFill>
                <a:latin typeface="Verdana"/>
                <a:ea typeface="Verdana"/>
                <a:cs typeface="Verdana"/>
                <a:sym typeface="Verdana"/>
              </a:rPr>
              <a:t>Significance level options for critical values</a:t>
            </a:r>
          </a:p>
          <a:p>
            <a:pPr marL="742950" lvl="1" indent="-133350">
              <a:spcBef>
                <a:spcPts val="480"/>
              </a:spcBef>
              <a:buClr>
                <a:schemeClr val="dk1"/>
              </a:buClr>
              <a:buNone/>
            </a:pPr>
            <a:endParaRPr>
              <a:solidFill>
                <a:schemeClr val="dk1"/>
              </a:solidFill>
              <a:latin typeface="Verdana"/>
              <a:ea typeface="Verdana"/>
              <a:cs typeface="Verdana"/>
              <a:sym typeface="Verdana"/>
            </a:endParaRPr>
          </a:p>
        </p:txBody>
      </p:sp>
      <p:sp>
        <p:nvSpPr>
          <p:cNvPr id="316" name="Shape 316"/>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317" name="Shape 317"/>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Tree>
    <p:extLst>
      <p:ext uri="{BB962C8B-B14F-4D97-AF65-F5344CB8AC3E}">
        <p14:creationId xmlns:p14="http://schemas.microsoft.com/office/powerpoint/2010/main" val="264702622"/>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1885950" y="392113"/>
            <a:ext cx="8362950"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5. Enhance Clinical Utility</a:t>
            </a:r>
          </a:p>
        </p:txBody>
      </p:sp>
      <p:sp>
        <p:nvSpPr>
          <p:cNvPr id="324" name="Shape 324"/>
          <p:cNvSpPr txBox="1">
            <a:spLocks noGrp="1"/>
          </p:cNvSpPr>
          <p:nvPr>
            <p:ph type="body" idx="1"/>
          </p:nvPr>
        </p:nvSpPr>
        <p:spPr>
          <a:xfrm>
            <a:off x="1885950" y="1219200"/>
            <a:ext cx="8362950" cy="3536312"/>
          </a:xfrm>
          <a:prstGeom prst="rect">
            <a:avLst/>
          </a:prstGeom>
          <a:noFill/>
          <a:ln>
            <a:noFill/>
          </a:ln>
        </p:spPr>
        <p:txBody>
          <a:bodyPr vert="horz" lIns="91425" tIns="45700" rIns="91425" bIns="45700" rtlCol="0" anchor="t" anchorCtr="0">
            <a:spAutoFit/>
          </a:bodyPr>
          <a:lstStyle/>
          <a:p>
            <a:pPr marL="342900" indent="-34290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Provide subtests to measure cognitive processes known to be clinically sensitive to learning disabilities to enhance pattern of strengths and weaknesses (PSW) approach to learning disability evaluation </a:t>
            </a:r>
          </a:p>
          <a:p>
            <a:pPr marL="742950" lvl="1" indent="-285750">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Naming Speed Literacy and Naming Speed Quantity</a:t>
            </a:r>
          </a:p>
          <a:p>
            <a:pPr marL="742950" lvl="1" indent="-285750">
              <a:spcBef>
                <a:spcPts val="400"/>
              </a:spcBef>
              <a:buClr>
                <a:schemeClr val="dk1"/>
              </a:buClr>
              <a:buSzPct val="100000"/>
              <a:buFont typeface="Verdana"/>
              <a:buChar char="–"/>
            </a:pPr>
            <a:r>
              <a:rPr lang="en-US" sz="2000" dirty="0">
                <a:solidFill>
                  <a:schemeClr val="dk1"/>
                </a:solidFill>
                <a:latin typeface="Verdana"/>
                <a:ea typeface="Verdana"/>
                <a:cs typeface="Verdana"/>
                <a:sym typeface="Verdana"/>
              </a:rPr>
              <a:t>Immediate, Delayed, and Recognition Symbol Translation</a:t>
            </a:r>
          </a:p>
          <a:p>
            <a:pPr marL="342900" indent="-342900">
              <a:spcBef>
                <a:spcPts val="480"/>
              </a:spcBef>
              <a:buClr>
                <a:schemeClr val="dk1"/>
              </a:buClr>
              <a:buSzPct val="100000"/>
              <a:buFont typeface="Verdana"/>
              <a:buChar char="•"/>
            </a:pPr>
            <a:r>
              <a:rPr lang="en-US" sz="2400" dirty="0">
                <a:solidFill>
                  <a:schemeClr val="dk1"/>
                </a:solidFill>
                <a:latin typeface="Verdana"/>
                <a:ea typeface="Verdana"/>
                <a:cs typeface="Verdana"/>
                <a:sym typeface="Verdana"/>
              </a:rPr>
              <a:t>Provide PSW link in joint software with WIAT-III and with KTEA-3 (and CELF-5 forthcoming)</a:t>
            </a:r>
          </a:p>
          <a:p>
            <a:pPr marL="742950" lvl="1" indent="-133350">
              <a:spcBef>
                <a:spcPts val="480"/>
              </a:spcBef>
              <a:buClr>
                <a:schemeClr val="dk1"/>
              </a:buClr>
              <a:buNone/>
            </a:pPr>
            <a:endParaRPr dirty="0">
              <a:solidFill>
                <a:schemeClr val="dk1"/>
              </a:solidFill>
              <a:latin typeface="Verdana"/>
              <a:ea typeface="Verdana"/>
              <a:cs typeface="Verdana"/>
              <a:sym typeface="Verdana"/>
            </a:endParaRPr>
          </a:p>
        </p:txBody>
      </p:sp>
      <p:sp>
        <p:nvSpPr>
          <p:cNvPr id="325" name="Shape 325"/>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326" name="Shape 326"/>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Tree>
    <p:extLst>
      <p:ext uri="{BB962C8B-B14F-4D97-AF65-F5344CB8AC3E}">
        <p14:creationId xmlns:p14="http://schemas.microsoft.com/office/powerpoint/2010/main" val="2725381257"/>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1885950" y="392113"/>
            <a:ext cx="8362950" cy="507791"/>
          </a:xfrm>
          <a:prstGeom prst="rect">
            <a:avLst/>
          </a:prstGeom>
          <a:noFill/>
          <a:ln>
            <a:noFill/>
          </a:ln>
        </p:spPr>
        <p:txBody>
          <a:bodyPr vert="horz" lIns="91425" tIns="45700" rIns="91425" bIns="45700" rtlCol="0" anchor="t" anchorCtr="0">
            <a:spAutoFit/>
          </a:bodyPr>
          <a:lstStyle/>
          <a:p>
            <a:pPr>
              <a:spcBef>
                <a:spcPts val="0"/>
              </a:spcBef>
              <a:buSzPct val="25000"/>
            </a:pPr>
            <a:r>
              <a:rPr lang="en-US" sz="3000" b="1">
                <a:solidFill>
                  <a:srgbClr val="008080"/>
                </a:solidFill>
                <a:latin typeface="Verdana"/>
                <a:ea typeface="Verdana"/>
                <a:cs typeface="Verdana"/>
                <a:sym typeface="Verdana"/>
              </a:rPr>
              <a:t>Enhance Clinical Utility (cont’d)</a:t>
            </a:r>
          </a:p>
        </p:txBody>
      </p:sp>
      <p:sp>
        <p:nvSpPr>
          <p:cNvPr id="333" name="Shape 333"/>
          <p:cNvSpPr txBox="1">
            <a:spLocks noGrp="1"/>
          </p:cNvSpPr>
          <p:nvPr>
            <p:ph type="body" idx="1"/>
          </p:nvPr>
        </p:nvSpPr>
        <p:spPr>
          <a:xfrm>
            <a:off x="1885950" y="1219201"/>
            <a:ext cx="8362950" cy="1273129"/>
          </a:xfrm>
          <a:prstGeom prst="rect">
            <a:avLst/>
          </a:prstGeom>
          <a:noFill/>
          <a:ln>
            <a:noFill/>
          </a:ln>
        </p:spPr>
        <p:txBody>
          <a:bodyPr vert="horz" lIns="91425" tIns="45700" rIns="91425" bIns="45700" rtlCol="0" anchor="t" anchorCtr="0">
            <a:spAutoFit/>
          </a:bodyPr>
          <a:lstStyle/>
          <a:p>
            <a:pPr marL="342900" indent="-342900">
              <a:spcBef>
                <a:spcPts val="0"/>
              </a:spcBef>
              <a:buClr>
                <a:schemeClr val="dk1"/>
              </a:buClr>
              <a:buSzPct val="100000"/>
              <a:buFont typeface="Verdana"/>
              <a:buChar char="•"/>
            </a:pPr>
            <a:r>
              <a:rPr lang="en-US">
                <a:solidFill>
                  <a:schemeClr val="dk1"/>
                </a:solidFill>
                <a:latin typeface="Verdana"/>
                <a:ea typeface="Verdana"/>
                <a:cs typeface="Verdana"/>
                <a:sym typeface="Verdana"/>
              </a:rPr>
              <a:t>Add special group studies based on use</a:t>
            </a:r>
          </a:p>
          <a:p>
            <a:pPr marL="742950" lvl="1" indent="-285750">
              <a:spcBef>
                <a:spcPts val="480"/>
              </a:spcBef>
              <a:buClr>
                <a:schemeClr val="dk1"/>
              </a:buClr>
              <a:buSzPct val="100000"/>
              <a:buFont typeface="Verdana"/>
              <a:buChar char="–"/>
            </a:pPr>
            <a:r>
              <a:rPr lang="en-US">
                <a:solidFill>
                  <a:schemeClr val="dk1"/>
                </a:solidFill>
                <a:latin typeface="Verdana"/>
                <a:ea typeface="Verdana"/>
                <a:cs typeface="Verdana"/>
                <a:sym typeface="Verdana"/>
              </a:rPr>
              <a:t>Borderline Intellectual Functioning</a:t>
            </a:r>
          </a:p>
          <a:p>
            <a:pPr marL="742950" lvl="1" indent="-285750">
              <a:spcBef>
                <a:spcPts val="480"/>
              </a:spcBef>
              <a:buClr>
                <a:schemeClr val="dk1"/>
              </a:buClr>
              <a:buSzPct val="100000"/>
              <a:buFont typeface="Verdana"/>
              <a:buChar char="–"/>
            </a:pPr>
            <a:r>
              <a:rPr lang="en-US">
                <a:solidFill>
                  <a:schemeClr val="dk1"/>
                </a:solidFill>
                <a:latin typeface="Verdana"/>
                <a:ea typeface="Verdana"/>
                <a:cs typeface="Verdana"/>
                <a:sym typeface="Verdana"/>
              </a:rPr>
              <a:t>English Language Learners</a:t>
            </a:r>
          </a:p>
        </p:txBody>
      </p:sp>
      <p:sp>
        <p:nvSpPr>
          <p:cNvPr id="334" name="Shape 334"/>
          <p:cNvSpPr txBox="1">
            <a:spLocks noGrp="1"/>
          </p:cNvSpPr>
          <p:nvPr>
            <p:ph type="sldNum" idx="12"/>
          </p:nvPr>
        </p:nvSpPr>
        <p:spPr>
          <a:xfrm>
            <a:off x="10179051" y="6172201"/>
            <a:ext cx="488949" cy="276959"/>
          </a:xfrm>
          <a:prstGeom prst="rect">
            <a:avLst/>
          </a:prstGeom>
          <a:noFill/>
          <a:ln>
            <a:noFill/>
          </a:ln>
        </p:spPr>
        <p:txBody>
          <a:bodyPr vert="horz" lIns="91425" tIns="45700" rIns="91425" bIns="45700" rtlCol="0" anchor="t" anchorCtr="0">
            <a:spAutoFit/>
          </a:bodyPr>
          <a:lstStyle/>
          <a:p>
            <a:pPr algn="ctr">
              <a:buSzPct val="25000"/>
            </a:pPr>
            <a:r>
              <a:rPr lang="en-US"/>
              <a:t> </a:t>
            </a:r>
          </a:p>
        </p:txBody>
      </p:sp>
      <p:sp>
        <p:nvSpPr>
          <p:cNvPr id="335" name="Shape 335"/>
          <p:cNvSpPr txBox="1">
            <a:spLocks noGrp="1"/>
          </p:cNvSpPr>
          <p:nvPr>
            <p:ph type="ftr" idx="11"/>
          </p:nvPr>
        </p:nvSpPr>
        <p:spPr>
          <a:xfrm>
            <a:off x="4127500" y="6629400"/>
            <a:ext cx="4122738" cy="200014"/>
          </a:xfrm>
          <a:prstGeom prst="rect">
            <a:avLst/>
          </a:prstGeom>
          <a:noFill/>
          <a:ln>
            <a:noFill/>
          </a:ln>
        </p:spPr>
        <p:txBody>
          <a:bodyPr vert="horz" lIns="91425" tIns="45700" rIns="91425" bIns="45700" rtlCol="0" anchor="t" anchorCtr="0">
            <a:spAutoFit/>
          </a:bodyPr>
          <a:lstStyle/>
          <a:p>
            <a:pPr>
              <a:buClr>
                <a:schemeClr val="lt1"/>
              </a:buClr>
              <a:buSzPct val="25000"/>
            </a:pPr>
            <a:r>
              <a:rPr lang="en-US" sz="700">
                <a:solidFill>
                  <a:schemeClr val="lt1"/>
                </a:solidFill>
                <a:latin typeface="Verdana"/>
                <a:ea typeface="Verdana"/>
                <a:cs typeface="Verdana"/>
                <a:sym typeface="Verdana"/>
              </a:rPr>
              <a:t>Copyright © 2014 Pearson Education, Inc. or its affiliates. All rights reserved.</a:t>
            </a:r>
          </a:p>
        </p:txBody>
      </p:sp>
    </p:spTree>
    <p:extLst>
      <p:ext uri="{BB962C8B-B14F-4D97-AF65-F5344CB8AC3E}">
        <p14:creationId xmlns:p14="http://schemas.microsoft.com/office/powerpoint/2010/main" val="672113668"/>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5113</Words>
  <Application>Microsoft Office PowerPoint</Application>
  <PresentationFormat>Widescreen</PresentationFormat>
  <Paragraphs>727</Paragraphs>
  <Slides>48</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MS PGothic</vt:lpstr>
      <vt:lpstr>Arial</vt:lpstr>
      <vt:lpstr>Calibri</vt:lpstr>
      <vt:lpstr>Calibri Light</vt:lpstr>
      <vt:lpstr>Minion Pro</vt:lpstr>
      <vt:lpstr>Times New Roman</vt:lpstr>
      <vt:lpstr>Verdana</vt:lpstr>
      <vt:lpstr>Office Theme</vt:lpstr>
      <vt:lpstr>PowerPoint Presentation</vt:lpstr>
      <vt:lpstr>Theoretical Foundations</vt:lpstr>
      <vt:lpstr>1.  Update Theoretical Foundations</vt:lpstr>
      <vt:lpstr>2. Increase Developmental Appropriateness</vt:lpstr>
      <vt:lpstr>3.  Increase User Friendliness</vt:lpstr>
      <vt:lpstr>New Subtests to Extend  Content Coverage and Clinical Utility</vt:lpstr>
      <vt:lpstr>4. Improve Psychometric Properties</vt:lpstr>
      <vt:lpstr>5. Enhance Clinical Utility</vt:lpstr>
      <vt:lpstr>Enhance Clinical Utility (cont’d)</vt:lpstr>
      <vt:lpstr>CFA Model</vt:lpstr>
      <vt:lpstr>Subtest Types and Categories</vt:lpstr>
      <vt:lpstr>PowerPoint Presentation</vt:lpstr>
      <vt:lpstr>Enhance Clinical Utility (cont’d)</vt:lpstr>
      <vt:lpstr>Subtest Types and Categories</vt:lpstr>
      <vt:lpstr>PowerPoint Presentation</vt:lpstr>
      <vt:lpstr>PowerPoint Presentation</vt:lpstr>
      <vt:lpstr>PowerPoint Presentation</vt:lpstr>
      <vt:lpstr>PowerPoint Presentation</vt:lpstr>
      <vt:lpstr>Substitution and Proration =  No More “Core” and “Supplemental”</vt:lpstr>
      <vt:lpstr>PowerPoint Presentation</vt:lpstr>
      <vt:lpstr>PowerPoint Presentation</vt:lpstr>
      <vt:lpstr>AWMI Measures</vt:lpstr>
      <vt:lpstr>Nonverbal Index</vt:lpstr>
      <vt:lpstr>Nonverbal Index Measures</vt:lpstr>
      <vt:lpstr>General Ability Index</vt:lpstr>
      <vt:lpstr>General Ability Index </vt:lpstr>
      <vt:lpstr>Cognitive Proficiency Index </vt:lpstr>
      <vt:lpstr>CPI </vt:lpstr>
      <vt:lpstr>PowerPoint Presentation</vt:lpstr>
      <vt:lpstr>Descriptive Classifications </vt:lpstr>
      <vt:lpstr>PowerPoint Presentation</vt:lpstr>
      <vt:lpstr>Deriving Process Scores and Base Rates</vt:lpstr>
      <vt:lpstr>PowerPoint Presentation</vt:lpstr>
      <vt:lpstr>Block Design Administration</vt:lpstr>
      <vt:lpstr>Block Design Scoring</vt:lpstr>
      <vt:lpstr>Visual Puzzles Administration</vt:lpstr>
      <vt:lpstr>Visual Puzzles Scoring</vt:lpstr>
      <vt:lpstr>Figure Weights Administration</vt:lpstr>
      <vt:lpstr>Figure Weights Scoring</vt:lpstr>
      <vt:lpstr>Picture Concepts Administration and Scoring</vt:lpstr>
      <vt:lpstr>Arithmetic Administration and Scoring</vt:lpstr>
      <vt:lpstr>Verbal Comprehension Subtest  Admin and Scoring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PEAS</dc:title>
  <dc:creator>Donald Mueller</dc:creator>
  <cp:lastModifiedBy>Watson, Deami F.</cp:lastModifiedBy>
  <cp:revision>13</cp:revision>
  <dcterms:created xsi:type="dcterms:W3CDTF">2016-10-08T19:17:06Z</dcterms:created>
  <dcterms:modified xsi:type="dcterms:W3CDTF">2016-10-13T21:45:41Z</dcterms:modified>
</cp:coreProperties>
</file>